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71" r:id="rId2"/>
    <p:sldMasterId id="2147483685" r:id="rId3"/>
    <p:sldMasterId id="2147483680" r:id="rId4"/>
    <p:sldMasterId id="2147483678" r:id="rId5"/>
  </p:sldMasterIdLst>
  <p:notesMasterIdLst>
    <p:notesMasterId r:id="rId19"/>
  </p:notesMasterIdLst>
  <p:sldIdLst>
    <p:sldId id="261" r:id="rId6"/>
    <p:sldId id="275" r:id="rId7"/>
    <p:sldId id="260" r:id="rId8"/>
    <p:sldId id="265" r:id="rId9"/>
    <p:sldId id="268" r:id="rId10"/>
    <p:sldId id="262" r:id="rId11"/>
    <p:sldId id="266" r:id="rId12"/>
    <p:sldId id="277" r:id="rId13"/>
    <p:sldId id="270" r:id="rId14"/>
    <p:sldId id="274" r:id="rId15"/>
    <p:sldId id="278" r:id="rId16"/>
    <p:sldId id="264" r:id="rId17"/>
    <p:sldId id="263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4B"/>
    <a:srgbClr val="FFFFC5"/>
    <a:srgbClr val="0000CC"/>
    <a:srgbClr val="199113"/>
    <a:srgbClr val="E7EEE6"/>
    <a:srgbClr val="D6A300"/>
    <a:srgbClr val="B40000"/>
    <a:srgbClr val="18F418"/>
    <a:srgbClr val="EAB200"/>
    <a:srgbClr val="FA4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374" autoAdjust="0"/>
  </p:normalViewPr>
  <p:slideViewPr>
    <p:cSldViewPr snapToGrid="0">
      <p:cViewPr varScale="1">
        <p:scale>
          <a:sx n="100" d="100"/>
          <a:sy n="100" d="100"/>
        </p:scale>
        <p:origin x="10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18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E:\&#1055;&#1088;&#1072;&#1094;&#1077;&#1074;&#1083;&#1072;&#1096;&#1090;&#1091;&#1074;&#1072;&#1085;&#1085;&#1103;%20&#1074;&#1080;&#1087;&#1091;&#1089;&#1082;&#1085;&#1080;&#1082;&#1110;&#107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79F-400F-B63D-D0E76E9AE5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79F-400F-B63D-D0E76E9AE59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379F-400F-B63D-D0E76E9AE59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379F-400F-B63D-D0E76E9AE59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379F-400F-B63D-D0E76E9AE59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379F-400F-B63D-D0E76E9AE59E}"/>
              </c:ext>
            </c:extLst>
          </c:dPt>
          <c:dLbls>
            <c:dLbl>
              <c:idx val="0"/>
              <c:layout>
                <c:manualLayout>
                  <c:x val="-4.5630061185462513E-2"/>
                  <c:y val="1.20557355736240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92D37C4-BE49-486D-ACA9-4BD2BAD6F68E}" type="CATEGORYNAME">
                      <a:rPr lang="uk-UA" sz="2200" baseline="0"/>
                      <a:pPr>
                        <a:defRPr sz="2200"/>
                      </a:pPr>
                      <a:t>[ІМ’Я КАТЕГОРІЇ]</a:t>
                    </a:fld>
                    <a:r>
                      <a:rPr lang="uk-UA" sz="2200" baseline="0" dirty="0"/>
                      <a:t>
</a:t>
                    </a:r>
                    <a:fld id="{D74F2EFF-C291-4D16-9CBD-022C493F4F0A}" type="PERCENTAGE">
                      <a:rPr lang="uk-UA" sz="2200" baseline="0"/>
                      <a:pPr>
                        <a:defRPr sz="2200"/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55852898780891"/>
                      <c:h val="0.2077945970766710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79F-400F-B63D-D0E76E9AE59E}"/>
                </c:ext>
              </c:extLst>
            </c:dLbl>
            <c:dLbl>
              <c:idx val="1"/>
              <c:layout>
                <c:manualLayout>
                  <c:x val="0"/>
                  <c:y val="-0.141808070925230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933898891623453"/>
                      <c:h val="0.266180270014909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9F-400F-B63D-D0E76E9AE59E}"/>
                </c:ext>
              </c:extLst>
            </c:dLbl>
            <c:dLbl>
              <c:idx val="2"/>
              <c:layout>
                <c:manualLayout>
                  <c:x val="-5.972693086117992E-8"/>
                  <c:y val="4.92405064108260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213938061994175"/>
                      <c:h val="0.303901369966535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79F-400F-B63D-D0E76E9AE59E}"/>
                </c:ext>
              </c:extLst>
            </c:dLbl>
            <c:dLbl>
              <c:idx val="3"/>
              <c:layout>
                <c:manualLayout>
                  <c:x val="-9.9046005624126715E-2"/>
                  <c:y val="-1.3814255924808825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7FB7CE8-9EAE-4508-BC3F-08DF88303C6A}" type="CATEGORYNAM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[ІМ’Я КАТЕГОРІЇ]</a:t>
                    </a:fld>
                    <a:r>
                      <a:rPr lang="uk-UA" sz="2200" baseline="0" dirty="0"/>
                      <a:t>
</a:t>
                    </a:r>
                    <a:fld id="{AF653B6A-CB47-4709-A3AC-B5D9077C288E}" type="PERCENTAGE">
                      <a:rPr lang="uk-UA" sz="2200" baseline="0" dirty="0">
                        <a:solidFill>
                          <a:srgbClr val="D6A30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89390098880967"/>
                      <c:h val="0.1771283366513870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79F-400F-B63D-D0E76E9AE59E}"/>
                </c:ext>
              </c:extLst>
            </c:dLbl>
            <c:dLbl>
              <c:idx val="4"/>
              <c:layout>
                <c:manualLayout>
                  <c:x val="5.8688279533503987E-3"/>
                  <c:y val="6.700791845853366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96BC59F-34CB-41CE-968D-62E23443E62F}" type="CATEGORYNAM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[ІМ’Я КАТЕГОРІЇ]</a:t>
                    </a:fld>
                    <a:r>
                      <a:rPr lang="uk-UA" sz="2200" baseline="0" dirty="0"/>
                      <a:t>-сектор
</a:t>
                    </a:r>
                    <a:fld id="{3EA59418-48FD-461F-A830-81D28DC6D14B}" type="PERCENTAGE">
                      <a:rPr lang="uk-UA" sz="2200" baseline="0"/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0233028709377"/>
                      <c:h val="0.1899303562952099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79F-400F-B63D-D0E76E9AE59E}"/>
                </c:ext>
              </c:extLst>
            </c:dLbl>
            <c:dLbl>
              <c:idx val="5"/>
              <c:layout>
                <c:manualLayout>
                  <c:x val="1.0753774174624583E-2"/>
                  <c:y val="9.932708220321459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uk-UA" sz="2200" baseline="0" dirty="0">
                        <a:solidFill>
                          <a:srgbClr val="00B050"/>
                        </a:solidFill>
                      </a:rPr>
                      <a:t>Інші
</a:t>
                    </a:r>
                    <a:fld id="{A732DC51-A7A9-4EDE-84F1-6F96413B924C}" type="PERCENTAGE">
                      <a:rPr lang="en-US" sz="2200" baseline="0" smtClean="0">
                        <a:solidFill>
                          <a:srgbClr val="00B050"/>
                        </a:solidFill>
                      </a:rPr>
                      <a:pPr>
                        <a:defRPr sz="2200">
                          <a:solidFill>
                            <a:schemeClr val="accent1"/>
                          </a:solidFill>
                        </a:defRPr>
                      </a:pPr>
                      <a:t>[ВІДСОТОК]</a:t>
                    </a:fld>
                    <a:endParaRPr lang="uk-UA" sz="2200" baseline="0" dirty="0">
                      <a:solidFill>
                        <a:srgbClr val="00B05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70946444950975"/>
                      <c:h val="0.192477346312709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79F-400F-B63D-D0E76E9AE5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'[Працевлаштування випускників.xlsx]Лист1'!$A$1:$A$6</c:f>
              <c:strCache>
                <c:ptCount val="6"/>
                <c:pt idx="0">
                  <c:v>Аспірантура </c:v>
                </c:pt>
                <c:pt idx="1">
                  <c:v>Викладачі ЗВО</c:v>
                </c:pt>
                <c:pt idx="2">
                  <c:v>Викладачі ЗОШ</c:v>
                </c:pt>
                <c:pt idx="3">
                  <c:v>Виробництво</c:v>
                </c:pt>
                <c:pt idx="4">
                  <c:v>ІТ</c:v>
                </c:pt>
                <c:pt idx="5">
                  <c:v>Невідомо</c:v>
                </c:pt>
              </c:strCache>
            </c:strRef>
          </c:cat>
          <c:val>
            <c:numRef>
              <c:f>'[Працевлаштування випускників.xlsx]Лист1'!$C$1:$C$6</c:f>
              <c:numCache>
                <c:formatCode>0.00</c:formatCode>
                <c:ptCount val="6"/>
                <c:pt idx="0">
                  <c:v>23.913043478260871</c:v>
                </c:pt>
                <c:pt idx="1">
                  <c:v>2.1739130434782608</c:v>
                </c:pt>
                <c:pt idx="2">
                  <c:v>15.217391304347828</c:v>
                </c:pt>
                <c:pt idx="3">
                  <c:v>4.3478260869565215</c:v>
                </c:pt>
                <c:pt idx="4">
                  <c:v>43.478260869565219</c:v>
                </c:pt>
                <c:pt idx="5">
                  <c:v>10.869565217391305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79F-400F-B63D-D0E76E9AE59E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0.16105</cdr:x>
      <cdr:y>0.78405</cdr:y>
    </cdr:from>
    <cdr:to>
      <cdr:x>0.27779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DD7AA3C-3140-425A-B9EA-8EB4ABBBFAAE}"/>
            </a:ext>
          </a:extLst>
        </cdr:cNvPr>
        <cdr:cNvSpPr txBox="1"/>
      </cdr:nvSpPr>
      <cdr:spPr>
        <a:xfrm xmlns:a="http://schemas.openxmlformats.org/drawingml/2006/main">
          <a:off x="1261553" y="358171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uk-UA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B0282-8424-47CA-9A5D-232B0FBA05D7}" type="datetimeFigureOut">
              <a:rPr lang="uk-UA" smtClean="0"/>
              <a:t>16.02.2025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55DF-2302-4166-854A-73FB08670B7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47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593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143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EBFEE-8F4B-984F-D30E-9F06C269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CFB8A323-6F64-3D78-476B-D4BDE3522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95EDD0CB-0D94-3BAB-2D93-5D1B67799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B079EE9-F4A8-16BF-954C-9ABCC4521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89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255DF-2302-4166-854A-73FB08670B77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573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067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1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025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104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932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994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63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725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23406" y="267342"/>
            <a:ext cx="1106859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1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0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63078"/>
            <a:ext cx="11094720" cy="754878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5" name="Місце для зображення 4"/>
          <p:cNvSpPr>
            <a:spLocks noGrp="1"/>
          </p:cNvSpPr>
          <p:nvPr>
            <p:ph type="pic" sz="quarter" idx="10"/>
          </p:nvPr>
        </p:nvSpPr>
        <p:spPr>
          <a:xfrm>
            <a:off x="907683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9" name="Місце для зображення 8"/>
          <p:cNvSpPr>
            <a:spLocks noGrp="1"/>
          </p:cNvSpPr>
          <p:nvPr>
            <p:ph type="pic" sz="quarter" idx="11"/>
          </p:nvPr>
        </p:nvSpPr>
        <p:spPr>
          <a:xfrm>
            <a:off x="7577990" y="1385937"/>
            <a:ext cx="3731694" cy="3022433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2"/>
          </p:nvPr>
        </p:nvSpPr>
        <p:spPr>
          <a:xfrm>
            <a:off x="907683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2" name="Місце для тексту 10"/>
          <p:cNvSpPr>
            <a:spLocks noGrp="1"/>
          </p:cNvSpPr>
          <p:nvPr>
            <p:ph type="body" sz="quarter" idx="13"/>
          </p:nvPr>
        </p:nvSpPr>
        <p:spPr>
          <a:xfrm>
            <a:off x="7577990" y="4649387"/>
            <a:ext cx="3730625" cy="155890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3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846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quarter" idx="10"/>
          </p:nvPr>
        </p:nvSpPr>
        <p:spPr>
          <a:xfrm>
            <a:off x="7279605" y="1260791"/>
            <a:ext cx="4511341" cy="511113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зображення 5"/>
          <p:cNvSpPr>
            <a:spLocks noGrp="1"/>
          </p:cNvSpPr>
          <p:nvPr>
            <p:ph type="pic" sz="quarter" idx="11"/>
          </p:nvPr>
        </p:nvSpPr>
        <p:spPr>
          <a:xfrm>
            <a:off x="1523062" y="1260791"/>
            <a:ext cx="4215815" cy="5111132"/>
          </a:xfrm>
        </p:spPr>
        <p:txBody>
          <a:bodyPr/>
          <a:lstStyle/>
          <a:p>
            <a:r>
              <a:rPr lang="uk-UA"/>
              <a:t>Клацніть піктограму, щоб додати зображення</a:t>
            </a:r>
          </a:p>
        </p:txBody>
      </p:sp>
      <p:sp>
        <p:nvSpPr>
          <p:cNvPr id="7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961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0666" y="271687"/>
            <a:ext cx="11091333" cy="754878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sz="quarter" idx="10"/>
          </p:nvPr>
        </p:nvSpPr>
        <p:spPr>
          <a:xfrm>
            <a:off x="7430701" y="3455702"/>
            <a:ext cx="4206241" cy="2771842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469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/>
          <p:cNvSpPr/>
          <p:nvPr userDrawn="1"/>
        </p:nvSpPr>
        <p:spPr>
          <a:xfrm>
            <a:off x="-5932" y="139876"/>
            <a:ext cx="12191999" cy="6703409"/>
          </a:xfrm>
          <a:prstGeom prst="rect">
            <a:avLst/>
          </a:prstGeom>
          <a:gradFill flip="none" rotWithShape="1">
            <a:gsLst>
              <a:gs pos="100000">
                <a:srgbClr val="C00000">
                  <a:alpha val="10000"/>
                </a:srgbClr>
              </a:gs>
              <a:gs pos="0">
                <a:srgbClr val="28B3BD">
                  <a:alpha val="1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-11865" y="18511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28B3BD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Фізики Металів</a:t>
            </a:r>
          </a:p>
        </p:txBody>
      </p:sp>
      <p:pic>
        <p:nvPicPr>
          <p:cNvPr id="37" name="Google Shape;60;p13" descr="D:\Maks\BrandBook_KNU\Presentation\Корпус_панорама.jpg"/>
          <p:cNvPicPr preferRelativeResize="0">
            <a:picLocks noChangeAspect="1"/>
          </p:cNvPicPr>
          <p:nvPr userDrawn="1"/>
        </p:nvPicPr>
        <p:blipFill rotWithShape="1">
          <a:blip r:embed="rId3"/>
          <a:srcRect t="3214" b="29060"/>
          <a:stretch/>
        </p:blipFill>
        <p:spPr>
          <a:xfrm>
            <a:off x="0" y="0"/>
            <a:ext cx="12192000" cy="13973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" y="1851126"/>
            <a:ext cx="936000" cy="93448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 userDrawn="1"/>
        </p:nvSpPr>
        <p:spPr>
          <a:xfrm>
            <a:off x="6910061" y="1816526"/>
            <a:ext cx="52666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Кафедра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Загальної Фізики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69" y="1849611"/>
            <a:ext cx="931840" cy="936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 userDrawn="1"/>
        </p:nvSpPr>
        <p:spPr>
          <a:xfrm>
            <a:off x="0" y="4547661"/>
            <a:ext cx="1219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«Фізика </a:t>
            </a:r>
            <a:r>
              <a:rPr kumimoji="0" lang="uk-UA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наноструктур</a:t>
            </a:r>
            <a:r>
              <a:rPr kumimoji="0" lang="uk-UA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в металах та кераміках»</a:t>
            </a:r>
          </a:p>
        </p:txBody>
      </p:sp>
    </p:spTree>
    <p:extLst>
      <p:ext uri="{BB962C8B-B14F-4D97-AF65-F5344CB8AC3E}">
        <p14:creationId xmlns:p14="http://schemas.microsoft.com/office/powerpoint/2010/main" val="21884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4" y="-10026"/>
            <a:ext cx="12192001" cy="25385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002060"/>
              </a:gs>
            </a:gsLst>
            <a:lin ang="10800000" scaled="0"/>
            <a:tileRect/>
          </a:gradFill>
          <a:ln>
            <a:noFill/>
          </a:ln>
          <a:effectLst>
            <a:outerShdw blurRad="101600" dist="1016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sp>
        <p:nvSpPr>
          <p:cNvPr id="14" name="Rectangle 8"/>
          <p:cNvSpPr/>
          <p:nvPr userDrawn="1"/>
        </p:nvSpPr>
        <p:spPr>
          <a:xfrm rot="10800000">
            <a:off x="-6" y="6685828"/>
            <a:ext cx="12192001" cy="17217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2060"/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Пряма сполучна лінія 5"/>
          <p:cNvCxnSpPr/>
          <p:nvPr userDrawn="1"/>
        </p:nvCxnSpPr>
        <p:spPr>
          <a:xfrm>
            <a:off x="914400" y="1181399"/>
            <a:ext cx="10607040" cy="0"/>
          </a:xfrm>
          <a:prstGeom prst="line">
            <a:avLst/>
          </a:prstGeom>
          <a:ln w="38100" cmpd="dbl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8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 userDrawn="1"/>
        </p:nvSpPr>
        <p:spPr>
          <a:xfrm rot="10800000">
            <a:off x="-3" y="-10025"/>
            <a:ext cx="12192001" cy="253851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1" y="6666156"/>
            <a:ext cx="12192001" cy="200582"/>
          </a:xfrm>
          <a:prstGeom prst="rect">
            <a:avLst/>
          </a:prstGeom>
          <a:gradFill flip="none" rotWithShape="1">
            <a:gsLst>
              <a:gs pos="97000">
                <a:schemeClr val="bg1"/>
              </a:gs>
              <a:gs pos="32000">
                <a:srgbClr val="28B3BD"/>
              </a:gs>
            </a:gsLst>
            <a:lin ang="10800000" scaled="0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43826"/>
            <a:ext cx="11094719" cy="785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00007" y="1040889"/>
            <a:ext cx="10410191" cy="19672"/>
          </a:xfrm>
          <a:prstGeom prst="line">
            <a:avLst/>
          </a:prstGeom>
          <a:ln w="34925">
            <a:solidFill>
              <a:srgbClr val="28B3BD">
                <a:alpha val="60000"/>
              </a:srgbClr>
            </a:solidFill>
          </a:ln>
          <a:effectLst>
            <a:outerShdw blurRad="50800" dist="63500" dir="5400000" sx="103000" sy="10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757448"/>
            <a:ext cx="1008000" cy="100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Прямокутник із двома вирізаними протилежними кутами 24"/>
          <p:cNvSpPr/>
          <p:nvPr userDrawn="1"/>
        </p:nvSpPr>
        <p:spPr>
          <a:xfrm rot="5400000">
            <a:off x="10186517" y="4824522"/>
            <a:ext cx="327697" cy="3683267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8B3BD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www.metphys.knu.ua</a:t>
            </a: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7CD6-723E-45EF-A03F-FB0CBF633648}" type="slidenum">
              <a:rPr lang="uk-UA" smtClean="0"/>
              <a:pPr/>
              <a:t>‹№›</a:t>
            </a:fld>
            <a:endParaRPr lang="uk-UA" dirty="0"/>
          </a:p>
        </p:txBody>
      </p:sp>
      <p:sp>
        <p:nvSpPr>
          <p:cNvPr id="4" name="Прямокутник 3"/>
          <p:cNvSpPr/>
          <p:nvPr userDrawn="1"/>
        </p:nvSpPr>
        <p:spPr>
          <a:xfrm>
            <a:off x="8426244" y="6673931"/>
            <a:ext cx="206479" cy="165905"/>
          </a:xfrm>
          <a:prstGeom prst="rect">
            <a:avLst/>
          </a:prstGeom>
          <a:solidFill>
            <a:srgbClr val="28B3BD"/>
          </a:solidFill>
          <a:ln>
            <a:solidFill>
              <a:srgbClr val="28B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3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 userDrawn="1"/>
        </p:nvSpPr>
        <p:spPr>
          <a:xfrm rot="10800000">
            <a:off x="-2" y="0"/>
            <a:ext cx="12192001" cy="6867432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4"/>
          </p:nvPr>
        </p:nvSpPr>
        <p:spPr>
          <a:xfrm>
            <a:off x="9625" y="6420051"/>
            <a:ext cx="702644" cy="447381"/>
          </a:xfrm>
          <a:prstGeom prst="rect">
            <a:avLst/>
          </a:prstGeom>
          <a:solidFill>
            <a:srgbClr val="28B3BD">
              <a:alpha val="1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37CD6-723E-45EF-A03F-FB0CBF633648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" r="40625" b="1649"/>
          <a:stretch/>
        </p:blipFill>
        <p:spPr>
          <a:xfrm>
            <a:off x="9043662" y="0"/>
            <a:ext cx="314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3426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86001A"/>
          </a:solidFill>
          <a:latin typeface="Sitka Text" panose="02000505000000020004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6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3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n.phys.univ.kiev.ua/vipuskniki-kafedri-2/vidguki-vipusknikiv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3.png"/><Relationship Id="rId7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hyperlink" Target="mailto:mykolaborovyi@knu.ua" TargetMode="External"/><Relationship Id="rId5" Type="http://schemas.openxmlformats.org/officeDocument/2006/relationships/hyperlink" Target="http://www.gen.phys.univ.kiev.ua/" TargetMode="External"/><Relationship Id="rId10" Type="http://schemas.openxmlformats.org/officeDocument/2006/relationships/hyperlink" Target="mailto:metphys@univ.net.ua" TargetMode="External"/><Relationship Id="rId4" Type="http://schemas.openxmlformats.org/officeDocument/2006/relationships/hyperlink" Target="http://www.metphys.knu.ua/" TargetMode="External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18" Type="http://schemas.openxmlformats.org/officeDocument/2006/relationships/image" Target="../media/image36.jpeg"/><Relationship Id="rId3" Type="http://schemas.openxmlformats.org/officeDocument/2006/relationships/image" Target="../media/image6.png"/><Relationship Id="rId21" Type="http://schemas.openxmlformats.org/officeDocument/2006/relationships/image" Target="../media/image39.gif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jpe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jpeg"/><Relationship Id="rId19" Type="http://schemas.openxmlformats.org/officeDocument/2006/relationships/image" Target="../media/image37.gif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ілінія 38"/>
          <p:cNvSpPr/>
          <p:nvPr/>
        </p:nvSpPr>
        <p:spPr>
          <a:xfrm>
            <a:off x="-27296" y="-27296"/>
            <a:ext cx="8161362" cy="6905768"/>
          </a:xfrm>
          <a:custGeom>
            <a:avLst/>
            <a:gdLst>
              <a:gd name="connsiteX0" fmla="*/ 0 w 8161362"/>
              <a:gd name="connsiteY0" fmla="*/ 0 h 6905768"/>
              <a:gd name="connsiteX1" fmla="*/ 8161362 w 8161362"/>
              <a:gd name="connsiteY1" fmla="*/ 0 h 6905768"/>
              <a:gd name="connsiteX2" fmla="*/ 4094329 w 8161362"/>
              <a:gd name="connsiteY2" fmla="*/ 6905768 h 6905768"/>
              <a:gd name="connsiteX3" fmla="*/ 13648 w 8161362"/>
              <a:gd name="connsiteY3" fmla="*/ 6905768 h 6905768"/>
              <a:gd name="connsiteX4" fmla="*/ 0 w 8161362"/>
              <a:gd name="connsiteY4" fmla="*/ 0 h 690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1362" h="6905768">
                <a:moveTo>
                  <a:pt x="0" y="0"/>
                </a:moveTo>
                <a:lnTo>
                  <a:pt x="8161362" y="0"/>
                </a:lnTo>
                <a:lnTo>
                  <a:pt x="4094329" y="6905768"/>
                </a:lnTo>
                <a:lnTo>
                  <a:pt x="13648" y="6905768"/>
                </a:lnTo>
                <a:cubicBezTo>
                  <a:pt x="9099" y="4608395"/>
                  <a:pt x="4549" y="2311021"/>
                  <a:pt x="0" y="0"/>
                </a:cubicBezTo>
                <a:close/>
              </a:path>
            </a:pathLst>
          </a:custGeom>
          <a:solidFill>
            <a:srgbClr val="28B3B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Полілінія 39"/>
          <p:cNvSpPr/>
          <p:nvPr/>
        </p:nvSpPr>
        <p:spPr>
          <a:xfrm>
            <a:off x="4080681" y="-13648"/>
            <a:ext cx="8120418" cy="6892120"/>
          </a:xfrm>
          <a:custGeom>
            <a:avLst/>
            <a:gdLst>
              <a:gd name="connsiteX0" fmla="*/ 0 w 8120418"/>
              <a:gd name="connsiteY0" fmla="*/ 6892120 h 6892120"/>
              <a:gd name="connsiteX1" fmla="*/ 4012441 w 8120418"/>
              <a:gd name="connsiteY1" fmla="*/ 0 h 6892120"/>
              <a:gd name="connsiteX2" fmla="*/ 8120418 w 8120418"/>
              <a:gd name="connsiteY2" fmla="*/ 0 h 6892120"/>
              <a:gd name="connsiteX3" fmla="*/ 8106770 w 8120418"/>
              <a:gd name="connsiteY3" fmla="*/ 6878472 h 6892120"/>
              <a:gd name="connsiteX4" fmla="*/ 0 w 8120418"/>
              <a:gd name="connsiteY4" fmla="*/ 6892120 h 68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18" h="6892120">
                <a:moveTo>
                  <a:pt x="0" y="6892120"/>
                </a:moveTo>
                <a:lnTo>
                  <a:pt x="4012441" y="0"/>
                </a:lnTo>
                <a:lnTo>
                  <a:pt x="8120418" y="0"/>
                </a:lnTo>
                <a:cubicBezTo>
                  <a:pt x="8115869" y="2292824"/>
                  <a:pt x="8111319" y="4585648"/>
                  <a:pt x="8106770" y="6878472"/>
                </a:cubicBezTo>
                <a:lnTo>
                  <a:pt x="0" y="6892120"/>
                </a:lnTo>
                <a:close/>
              </a:path>
            </a:pathLst>
          </a:cu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TextBox 40"/>
          <p:cNvSpPr txBox="1"/>
          <p:nvPr/>
        </p:nvSpPr>
        <p:spPr>
          <a:xfrm>
            <a:off x="332847" y="3563993"/>
            <a:ext cx="2722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М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28B3BD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еталів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31976" y="3572530"/>
            <a:ext cx="3080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К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афедра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З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агальної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Ф</a:t>
            </a:r>
            <a:r>
              <a:rPr kumimoji="0" lang="uk-UA" sz="440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itka Text" panose="02000505000000020004" pitchFamily="2" charset="0"/>
                <a:cs typeface="Arial" panose="020B0604020202020204" pitchFamily="34" charset="0"/>
              </a:rPr>
              <a:t>ізики</a:t>
            </a:r>
          </a:p>
        </p:txBody>
      </p:sp>
      <p:sp>
        <p:nvSpPr>
          <p:cNvPr id="51" name="Овал 50"/>
          <p:cNvSpPr/>
          <p:nvPr/>
        </p:nvSpPr>
        <p:spPr>
          <a:xfrm>
            <a:off x="1010683" y="2141372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9735890" y="2161119"/>
            <a:ext cx="1440000" cy="144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4736664" y="3057060"/>
            <a:ext cx="276870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ФІЗИКА</a:t>
            </a:r>
          </a:p>
        </p:txBody>
      </p:sp>
      <p:sp>
        <p:nvSpPr>
          <p:cNvPr id="47" name="Прямокутник 46"/>
          <p:cNvSpPr/>
          <p:nvPr/>
        </p:nvSpPr>
        <p:spPr>
          <a:xfrm>
            <a:off x="3695300" y="4054613"/>
            <a:ext cx="492314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itka Text" panose="02000505000000020004" pitchFamily="2" charset="0"/>
              </a:rPr>
              <a:t>НАНОСИСТЕМ</a:t>
            </a:r>
          </a:p>
        </p:txBody>
      </p:sp>
      <p:cxnSp>
        <p:nvCxnSpPr>
          <p:cNvPr id="24" name="Пряма сполучна лінія 23"/>
          <p:cNvCxnSpPr/>
          <p:nvPr/>
        </p:nvCxnSpPr>
        <p:spPr>
          <a:xfrm>
            <a:off x="1717321" y="2855212"/>
            <a:ext cx="2058151" cy="745907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3" y="2166148"/>
            <a:ext cx="1389600" cy="138735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Пряма сполучна лінія 19"/>
          <p:cNvCxnSpPr/>
          <p:nvPr/>
        </p:nvCxnSpPr>
        <p:spPr>
          <a:xfrm flipV="1">
            <a:off x="8427129" y="2843925"/>
            <a:ext cx="2107926" cy="813963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48" y="2182930"/>
            <a:ext cx="1383424" cy="1389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8" name="Google Shape;60;p13" descr="D:\Maks\BrandBook_KNU\Presentation\Корпус_панорама.jpg"/>
          <p:cNvPicPr preferRelativeResize="0">
            <a:picLocks noChangeAspect="1"/>
          </p:cNvPicPr>
          <p:nvPr/>
        </p:nvPicPr>
        <p:blipFill rotWithShape="1">
          <a:blip r:embed="rId4"/>
          <a:srcRect t="3214" b="13089"/>
          <a:stretch/>
        </p:blipFill>
        <p:spPr>
          <a:xfrm>
            <a:off x="0" y="-13648"/>
            <a:ext cx="12242043" cy="176056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5" name="Овал 44"/>
          <p:cNvSpPr/>
          <p:nvPr/>
        </p:nvSpPr>
        <p:spPr>
          <a:xfrm>
            <a:off x="3695300" y="1882693"/>
            <a:ext cx="4860000" cy="486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  <a:effectLst>
            <a:glow rad="482600">
              <a:srgbClr val="0070C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rgbClr val="002060"/>
              </a:solidFill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847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D310FC-06BE-4D42-905E-F12BDFF9B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2" y="1799074"/>
            <a:ext cx="10102979" cy="5040000"/>
          </a:xfrm>
          <a:prstGeom prst="rect">
            <a:avLst/>
          </a:prstGeom>
        </p:spPr>
      </p:pic>
      <p:sp>
        <p:nvSpPr>
          <p:cNvPr id="45" name="Коло: пусте 44">
            <a:extLst>
              <a:ext uri="{FF2B5EF4-FFF2-40B4-BE49-F238E27FC236}">
                <a16:creationId xmlns:a16="http://schemas.microsoft.com/office/drawing/2014/main" id="{B43F6551-F4E7-41F4-B6CA-588E05A19ACF}"/>
              </a:ext>
            </a:extLst>
          </p:cNvPr>
          <p:cNvSpPr>
            <a:spLocks noChangeAspect="1"/>
          </p:cNvSpPr>
          <p:nvPr/>
        </p:nvSpPr>
        <p:spPr>
          <a:xfrm>
            <a:off x="6324497" y="324866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2" name="Коло: пусте 81">
            <a:extLst>
              <a:ext uri="{FF2B5EF4-FFF2-40B4-BE49-F238E27FC236}">
                <a16:creationId xmlns:a16="http://schemas.microsoft.com/office/drawing/2014/main" id="{FDD471A8-DE54-417C-BA53-8BC6D254BF4C}"/>
              </a:ext>
            </a:extLst>
          </p:cNvPr>
          <p:cNvSpPr>
            <a:spLocks noChangeAspect="1"/>
          </p:cNvSpPr>
          <p:nvPr/>
        </p:nvSpPr>
        <p:spPr>
          <a:xfrm>
            <a:off x="6215639" y="339122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3" name="Коло: пусте 82">
            <a:extLst>
              <a:ext uri="{FF2B5EF4-FFF2-40B4-BE49-F238E27FC236}">
                <a16:creationId xmlns:a16="http://schemas.microsoft.com/office/drawing/2014/main" id="{157D80A2-B8CE-4999-B45B-65C9740A8060}"/>
              </a:ext>
            </a:extLst>
          </p:cNvPr>
          <p:cNvSpPr>
            <a:spLocks noChangeAspect="1"/>
          </p:cNvSpPr>
          <p:nvPr/>
        </p:nvSpPr>
        <p:spPr>
          <a:xfrm>
            <a:off x="5960703" y="341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4" name="Коло: пусте 83">
            <a:extLst>
              <a:ext uri="{FF2B5EF4-FFF2-40B4-BE49-F238E27FC236}">
                <a16:creationId xmlns:a16="http://schemas.microsoft.com/office/drawing/2014/main" id="{92509872-44DC-4814-8A17-190FFB96356B}"/>
              </a:ext>
            </a:extLst>
          </p:cNvPr>
          <p:cNvSpPr>
            <a:spLocks noChangeAspect="1"/>
          </p:cNvSpPr>
          <p:nvPr/>
        </p:nvSpPr>
        <p:spPr>
          <a:xfrm>
            <a:off x="5774037" y="350706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6" name="Коло: пусте 85">
            <a:extLst>
              <a:ext uri="{FF2B5EF4-FFF2-40B4-BE49-F238E27FC236}">
                <a16:creationId xmlns:a16="http://schemas.microsoft.com/office/drawing/2014/main" id="{E5912845-AC68-41B6-A7F2-A638A7533119}"/>
              </a:ext>
            </a:extLst>
          </p:cNvPr>
          <p:cNvSpPr>
            <a:spLocks noChangeAspect="1"/>
          </p:cNvSpPr>
          <p:nvPr/>
        </p:nvSpPr>
        <p:spPr>
          <a:xfrm>
            <a:off x="5635626" y="382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7" name="Коло: пусте 86">
            <a:extLst>
              <a:ext uri="{FF2B5EF4-FFF2-40B4-BE49-F238E27FC236}">
                <a16:creationId xmlns:a16="http://schemas.microsoft.com/office/drawing/2014/main" id="{D8ECED72-12B3-49FE-9A58-EF4D10DB31D5}"/>
              </a:ext>
            </a:extLst>
          </p:cNvPr>
          <p:cNvSpPr>
            <a:spLocks noChangeAspect="1"/>
          </p:cNvSpPr>
          <p:nvPr/>
        </p:nvSpPr>
        <p:spPr>
          <a:xfrm>
            <a:off x="5774037" y="36516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8" name="Коло: пусте 87">
            <a:extLst>
              <a:ext uri="{FF2B5EF4-FFF2-40B4-BE49-F238E27FC236}">
                <a16:creationId xmlns:a16="http://schemas.microsoft.com/office/drawing/2014/main" id="{A4477A23-F359-4628-B3DF-306D15AF470A}"/>
              </a:ext>
            </a:extLst>
          </p:cNvPr>
          <p:cNvSpPr>
            <a:spLocks noChangeAspect="1"/>
          </p:cNvSpPr>
          <p:nvPr/>
        </p:nvSpPr>
        <p:spPr>
          <a:xfrm>
            <a:off x="6028973" y="3533776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89" name="Коло: пусте 88">
            <a:extLst>
              <a:ext uri="{FF2B5EF4-FFF2-40B4-BE49-F238E27FC236}">
                <a16:creationId xmlns:a16="http://schemas.microsoft.com/office/drawing/2014/main" id="{E22B8758-8AB9-444C-8A20-A5B1D951AC62}"/>
              </a:ext>
            </a:extLst>
          </p:cNvPr>
          <p:cNvSpPr>
            <a:spLocks noChangeAspect="1"/>
          </p:cNvSpPr>
          <p:nvPr/>
        </p:nvSpPr>
        <p:spPr>
          <a:xfrm>
            <a:off x="5587371" y="3362470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0" name="Коло: пусте 89">
            <a:extLst>
              <a:ext uri="{FF2B5EF4-FFF2-40B4-BE49-F238E27FC236}">
                <a16:creationId xmlns:a16="http://schemas.microsoft.com/office/drawing/2014/main" id="{A5DA4697-E34E-40CC-9D57-33DB068D69D6}"/>
              </a:ext>
            </a:extLst>
          </p:cNvPr>
          <p:cNvSpPr>
            <a:spLocks noChangeAspect="1"/>
          </p:cNvSpPr>
          <p:nvPr/>
        </p:nvSpPr>
        <p:spPr>
          <a:xfrm>
            <a:off x="6629298" y="4000877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1" name="Коло: пусте 90">
            <a:extLst>
              <a:ext uri="{FF2B5EF4-FFF2-40B4-BE49-F238E27FC236}">
                <a16:creationId xmlns:a16="http://schemas.microsoft.com/office/drawing/2014/main" id="{92BA1352-1494-4FD6-8FC6-7A565E87A36B}"/>
              </a:ext>
            </a:extLst>
          </p:cNvPr>
          <p:cNvSpPr>
            <a:spLocks noChangeAspect="1"/>
          </p:cNvSpPr>
          <p:nvPr/>
        </p:nvSpPr>
        <p:spPr>
          <a:xfrm>
            <a:off x="9185533" y="3950619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2" name="Коло: пусте 91">
            <a:extLst>
              <a:ext uri="{FF2B5EF4-FFF2-40B4-BE49-F238E27FC236}">
                <a16:creationId xmlns:a16="http://schemas.microsoft.com/office/drawing/2014/main" id="{E5FA2F7B-463B-4865-A9B5-229D407C5DF6}"/>
              </a:ext>
            </a:extLst>
          </p:cNvPr>
          <p:cNvSpPr>
            <a:spLocks noChangeAspect="1"/>
          </p:cNvSpPr>
          <p:nvPr/>
        </p:nvSpPr>
        <p:spPr>
          <a:xfrm>
            <a:off x="3117303" y="4029864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3" name="Коло: пусте 92">
            <a:extLst>
              <a:ext uri="{FF2B5EF4-FFF2-40B4-BE49-F238E27FC236}">
                <a16:creationId xmlns:a16="http://schemas.microsoft.com/office/drawing/2014/main" id="{95723BA2-B633-492B-BED8-04DB66AA32F3}"/>
              </a:ext>
            </a:extLst>
          </p:cNvPr>
          <p:cNvSpPr>
            <a:spLocks noChangeAspect="1"/>
          </p:cNvSpPr>
          <p:nvPr/>
        </p:nvSpPr>
        <p:spPr>
          <a:xfrm>
            <a:off x="9073832" y="4271962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4" name="Коло: пусте 93">
            <a:extLst>
              <a:ext uri="{FF2B5EF4-FFF2-40B4-BE49-F238E27FC236}">
                <a16:creationId xmlns:a16="http://schemas.microsoft.com/office/drawing/2014/main" id="{4554FCBF-8381-40BD-A93A-3D79C2CF779F}"/>
              </a:ext>
            </a:extLst>
          </p:cNvPr>
          <p:cNvSpPr>
            <a:spLocks noChangeAspect="1"/>
          </p:cNvSpPr>
          <p:nvPr/>
        </p:nvSpPr>
        <p:spPr>
          <a:xfrm>
            <a:off x="9027148" y="4343108"/>
            <a:ext cx="186666" cy="180000"/>
          </a:xfrm>
          <a:prstGeom prst="donut">
            <a:avLst/>
          </a:prstGeom>
          <a:solidFill>
            <a:srgbClr val="18F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66F8BD70-9BE4-40BE-8239-98CE4A6D8209}"/>
              </a:ext>
            </a:extLst>
          </p:cNvPr>
          <p:cNvSpPr txBox="1">
            <a:spLocks/>
          </p:cNvSpPr>
          <p:nvPr/>
        </p:nvSpPr>
        <p:spPr>
          <a:xfrm>
            <a:off x="0" y="440862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3600" dirty="0"/>
              <a:t>            </a:t>
            </a:r>
            <a:r>
              <a:rPr lang="uk-UA" sz="3600" dirty="0">
                <a:solidFill>
                  <a:srgbClr val="002060"/>
                </a:solidFill>
              </a:rPr>
              <a:t>Наукова співпраця</a:t>
            </a:r>
          </a:p>
        </p:txBody>
      </p:sp>
      <p:grpSp>
        <p:nvGrpSpPr>
          <p:cNvPr id="53" name="Групувати 52">
            <a:extLst>
              <a:ext uri="{FF2B5EF4-FFF2-40B4-BE49-F238E27FC236}">
                <a16:creationId xmlns:a16="http://schemas.microsoft.com/office/drawing/2014/main" id="{24E01562-1483-44BA-A8C0-1D744CE6F80C}"/>
              </a:ext>
            </a:extLst>
          </p:cNvPr>
          <p:cNvGrpSpPr/>
          <p:nvPr/>
        </p:nvGrpSpPr>
        <p:grpSpPr>
          <a:xfrm>
            <a:off x="828669" y="1282883"/>
            <a:ext cx="894556" cy="470464"/>
            <a:chOff x="181320" y="1291874"/>
            <a:chExt cx="894556" cy="470464"/>
          </a:xfrm>
        </p:grpSpPr>
        <p:pic>
          <p:nvPicPr>
            <p:cNvPr id="54" name="Picture 8" descr="Флаг">
              <a:extLst>
                <a:ext uri="{FF2B5EF4-FFF2-40B4-BE49-F238E27FC236}">
                  <a16:creationId xmlns:a16="http://schemas.microsoft.com/office/drawing/2014/main" id="{7AC6F897-8305-4F57-AACF-2A6DC6B36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1377138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4AC556-55C5-47FA-ADCD-D825AFCBC048}"/>
                </a:ext>
              </a:extLst>
            </p:cNvPr>
            <p:cNvSpPr txBox="1"/>
            <p:nvPr/>
          </p:nvSpPr>
          <p:spPr>
            <a:xfrm>
              <a:off x="752130" y="129187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6" name="Групувати 55">
            <a:extLst>
              <a:ext uri="{FF2B5EF4-FFF2-40B4-BE49-F238E27FC236}">
                <a16:creationId xmlns:a16="http://schemas.microsoft.com/office/drawing/2014/main" id="{3A94D7D3-9C11-4839-9E10-7CC0888E27C4}"/>
              </a:ext>
            </a:extLst>
          </p:cNvPr>
          <p:cNvGrpSpPr/>
          <p:nvPr/>
        </p:nvGrpSpPr>
        <p:grpSpPr>
          <a:xfrm>
            <a:off x="2784909" y="1296530"/>
            <a:ext cx="894556" cy="444283"/>
            <a:chOff x="181320" y="2300381"/>
            <a:chExt cx="894556" cy="444283"/>
          </a:xfrm>
        </p:grpSpPr>
        <p:pic>
          <p:nvPicPr>
            <p:cNvPr id="57" name="Picture 10" descr="Флаг">
              <a:extLst>
                <a:ext uri="{FF2B5EF4-FFF2-40B4-BE49-F238E27FC236}">
                  <a16:creationId xmlns:a16="http://schemas.microsoft.com/office/drawing/2014/main" id="{7C4A01D0-D243-4212-A287-3C92006BF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2359464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A16C85-3100-4DCB-BFAB-B5DA53F71768}"/>
                </a:ext>
              </a:extLst>
            </p:cNvPr>
            <p:cNvSpPr txBox="1"/>
            <p:nvPr/>
          </p:nvSpPr>
          <p:spPr>
            <a:xfrm>
              <a:off x="752130" y="230038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9" name="Групувати 58">
            <a:extLst>
              <a:ext uri="{FF2B5EF4-FFF2-40B4-BE49-F238E27FC236}">
                <a16:creationId xmlns:a16="http://schemas.microsoft.com/office/drawing/2014/main" id="{5A4799C5-7B07-4E90-A18E-D1EF3E7A675B}"/>
              </a:ext>
            </a:extLst>
          </p:cNvPr>
          <p:cNvGrpSpPr/>
          <p:nvPr/>
        </p:nvGrpSpPr>
        <p:grpSpPr>
          <a:xfrm>
            <a:off x="3725001" y="1296530"/>
            <a:ext cx="894556" cy="430887"/>
            <a:chOff x="181320" y="3205998"/>
            <a:chExt cx="894556" cy="430887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A342C84C-A44D-402B-9289-7E8E09601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20" y="3289813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A6011F-6D04-460D-8762-E01D8EBC6BD6}"/>
                </a:ext>
              </a:extLst>
            </p:cNvPr>
            <p:cNvSpPr txBox="1"/>
            <p:nvPr/>
          </p:nvSpPr>
          <p:spPr>
            <a:xfrm>
              <a:off x="752130" y="320599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2" name="Групувати 61">
            <a:extLst>
              <a:ext uri="{FF2B5EF4-FFF2-40B4-BE49-F238E27FC236}">
                <a16:creationId xmlns:a16="http://schemas.microsoft.com/office/drawing/2014/main" id="{9BBDFB09-A7AF-4F5E-AF0A-52FDCF58E4F5}"/>
              </a:ext>
            </a:extLst>
          </p:cNvPr>
          <p:cNvGrpSpPr/>
          <p:nvPr/>
        </p:nvGrpSpPr>
        <p:grpSpPr>
          <a:xfrm>
            <a:off x="7565338" y="1271539"/>
            <a:ext cx="881937" cy="441733"/>
            <a:chOff x="181320" y="4138431"/>
            <a:chExt cx="881937" cy="441733"/>
          </a:xfrm>
        </p:grpSpPr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6C89006D-D60A-4B0A-926C-B128A419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320" y="4220164"/>
              <a:ext cx="576000" cy="3600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774637-4FDA-4FDF-B04D-D283533F2394}"/>
                </a:ext>
              </a:extLst>
            </p:cNvPr>
            <p:cNvSpPr txBox="1"/>
            <p:nvPr/>
          </p:nvSpPr>
          <p:spPr>
            <a:xfrm>
              <a:off x="739511" y="4138431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5" name="Групувати 64">
            <a:extLst>
              <a:ext uri="{FF2B5EF4-FFF2-40B4-BE49-F238E27FC236}">
                <a16:creationId xmlns:a16="http://schemas.microsoft.com/office/drawing/2014/main" id="{B3F5F107-C5FE-427D-BB1A-3BD72D77E50D}"/>
              </a:ext>
            </a:extLst>
          </p:cNvPr>
          <p:cNvGrpSpPr/>
          <p:nvPr/>
        </p:nvGrpSpPr>
        <p:grpSpPr>
          <a:xfrm>
            <a:off x="8533261" y="1288754"/>
            <a:ext cx="894556" cy="434600"/>
            <a:chOff x="181320" y="5152415"/>
            <a:chExt cx="894556" cy="434600"/>
          </a:xfrm>
        </p:grpSpPr>
        <p:pic>
          <p:nvPicPr>
            <p:cNvPr id="66" name="Picture 4" descr="Флаг">
              <a:extLst>
                <a:ext uri="{FF2B5EF4-FFF2-40B4-BE49-F238E27FC236}">
                  <a16:creationId xmlns:a16="http://schemas.microsoft.com/office/drawing/2014/main" id="{D0F240F7-699D-4CE3-A03F-6B4498567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5169415"/>
              <a:ext cx="576000" cy="417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036B512-60DD-45DE-9A9B-D42359FE5493}"/>
                </a:ext>
              </a:extLst>
            </p:cNvPr>
            <p:cNvSpPr txBox="1"/>
            <p:nvPr/>
          </p:nvSpPr>
          <p:spPr>
            <a:xfrm>
              <a:off x="752130" y="515241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8" name="Групувати 67">
            <a:extLst>
              <a:ext uri="{FF2B5EF4-FFF2-40B4-BE49-F238E27FC236}">
                <a16:creationId xmlns:a16="http://schemas.microsoft.com/office/drawing/2014/main" id="{FA4819F2-4A7D-475C-ACF0-C3D39B588845}"/>
              </a:ext>
            </a:extLst>
          </p:cNvPr>
          <p:cNvGrpSpPr/>
          <p:nvPr/>
        </p:nvGrpSpPr>
        <p:grpSpPr>
          <a:xfrm>
            <a:off x="5633745" y="1288118"/>
            <a:ext cx="905957" cy="433587"/>
            <a:chOff x="464130" y="2762638"/>
            <a:chExt cx="905957" cy="433587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F96FF482-9698-4C97-B196-D3DB833F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130" y="2850625"/>
              <a:ext cx="576000" cy="3456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9BE6255-1F14-47AC-B934-92F88F584A1D}"/>
                </a:ext>
              </a:extLst>
            </p:cNvPr>
            <p:cNvSpPr txBox="1"/>
            <p:nvPr/>
          </p:nvSpPr>
          <p:spPr>
            <a:xfrm>
              <a:off x="1046341" y="2762638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1" name="Групувати 70">
            <a:extLst>
              <a:ext uri="{FF2B5EF4-FFF2-40B4-BE49-F238E27FC236}">
                <a16:creationId xmlns:a16="http://schemas.microsoft.com/office/drawing/2014/main" id="{8631647F-2E41-49FE-9233-49B86F18A3CB}"/>
              </a:ext>
            </a:extLst>
          </p:cNvPr>
          <p:cNvGrpSpPr/>
          <p:nvPr/>
        </p:nvGrpSpPr>
        <p:grpSpPr>
          <a:xfrm>
            <a:off x="6584733" y="1262575"/>
            <a:ext cx="900867" cy="447230"/>
            <a:chOff x="464130" y="4616224"/>
            <a:chExt cx="900867" cy="447230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910DA7AE-09AD-4C5F-894B-A3D1ACDE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130" y="4678254"/>
              <a:ext cx="576000" cy="38520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E288A89-A9FF-47F1-A678-298D17B4A271}"/>
                </a:ext>
              </a:extLst>
            </p:cNvPr>
            <p:cNvSpPr txBox="1"/>
            <p:nvPr/>
          </p:nvSpPr>
          <p:spPr>
            <a:xfrm>
              <a:off x="1041251" y="4616224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Групувати 73">
            <a:extLst>
              <a:ext uri="{FF2B5EF4-FFF2-40B4-BE49-F238E27FC236}">
                <a16:creationId xmlns:a16="http://schemas.microsoft.com/office/drawing/2014/main" id="{741A06AB-A776-4DAF-B16C-FFBBB00CCF29}"/>
              </a:ext>
            </a:extLst>
          </p:cNvPr>
          <p:cNvGrpSpPr/>
          <p:nvPr/>
        </p:nvGrpSpPr>
        <p:grpSpPr>
          <a:xfrm>
            <a:off x="9488156" y="1288118"/>
            <a:ext cx="899746" cy="430887"/>
            <a:chOff x="464130" y="5665125"/>
            <a:chExt cx="899746" cy="430887"/>
          </a:xfrm>
        </p:grpSpPr>
        <p:pic>
          <p:nvPicPr>
            <p:cNvPr id="75" name="Picture 6" descr="Флаг">
              <a:extLst>
                <a:ext uri="{FF2B5EF4-FFF2-40B4-BE49-F238E27FC236}">
                  <a16:creationId xmlns:a16="http://schemas.microsoft.com/office/drawing/2014/main" id="{BFFCB0A7-7EC3-4D14-9D7B-B231EDC2F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5703105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8F21CC-7D0B-440E-AB80-36F6F2E48905}"/>
                </a:ext>
              </a:extLst>
            </p:cNvPr>
            <p:cNvSpPr txBox="1"/>
            <p:nvPr/>
          </p:nvSpPr>
          <p:spPr>
            <a:xfrm>
              <a:off x="1040130" y="566512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7" name="Групувати 76">
            <a:extLst>
              <a:ext uri="{FF2B5EF4-FFF2-40B4-BE49-F238E27FC236}">
                <a16:creationId xmlns:a16="http://schemas.microsoft.com/office/drawing/2014/main" id="{A77EAD33-9A6E-4D63-B6B3-9C54DA8397A0}"/>
              </a:ext>
            </a:extLst>
          </p:cNvPr>
          <p:cNvGrpSpPr/>
          <p:nvPr/>
        </p:nvGrpSpPr>
        <p:grpSpPr>
          <a:xfrm>
            <a:off x="1800411" y="1310152"/>
            <a:ext cx="899746" cy="442678"/>
            <a:chOff x="464130" y="1810823"/>
            <a:chExt cx="899746" cy="442678"/>
          </a:xfrm>
        </p:grpSpPr>
        <p:pic>
          <p:nvPicPr>
            <p:cNvPr id="78" name="Picture 2" descr="Флаг">
              <a:extLst>
                <a:ext uri="{FF2B5EF4-FFF2-40B4-BE49-F238E27FC236}">
                  <a16:creationId xmlns:a16="http://schemas.microsoft.com/office/drawing/2014/main" id="{B982FFA6-A858-4529-B736-99955C9EE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1868301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6FABC8-7288-42C8-ADB0-967A10B31925}"/>
                </a:ext>
              </a:extLst>
            </p:cNvPr>
            <p:cNvSpPr txBox="1"/>
            <p:nvPr/>
          </p:nvSpPr>
          <p:spPr>
            <a:xfrm>
              <a:off x="1040130" y="1810823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0" name="Групувати 79">
            <a:extLst>
              <a:ext uri="{FF2B5EF4-FFF2-40B4-BE49-F238E27FC236}">
                <a16:creationId xmlns:a16="http://schemas.microsoft.com/office/drawing/2014/main" id="{DED016BE-0919-441A-BEAB-D66F1877138B}"/>
              </a:ext>
            </a:extLst>
          </p:cNvPr>
          <p:cNvGrpSpPr/>
          <p:nvPr/>
        </p:nvGrpSpPr>
        <p:grpSpPr>
          <a:xfrm>
            <a:off x="10440834" y="1296529"/>
            <a:ext cx="890186" cy="430887"/>
            <a:chOff x="181320" y="6124069"/>
            <a:chExt cx="890186" cy="430887"/>
          </a:xfrm>
        </p:grpSpPr>
        <p:pic>
          <p:nvPicPr>
            <p:cNvPr id="81" name="Picture 14" descr="Флаг">
              <a:extLst>
                <a:ext uri="{FF2B5EF4-FFF2-40B4-BE49-F238E27FC236}">
                  <a16:creationId xmlns:a16="http://schemas.microsoft.com/office/drawing/2014/main" id="{6CC67BF3-6573-4E17-AA27-E9918DE49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20" y="6184839"/>
              <a:ext cx="576000" cy="3456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2EC1E4-8CA8-40B2-B0A2-159EE0E253E8}"/>
                </a:ext>
              </a:extLst>
            </p:cNvPr>
            <p:cNvSpPr txBox="1"/>
            <p:nvPr/>
          </p:nvSpPr>
          <p:spPr>
            <a:xfrm>
              <a:off x="747760" y="6124069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95" name="Групувати 94">
            <a:extLst>
              <a:ext uri="{FF2B5EF4-FFF2-40B4-BE49-F238E27FC236}">
                <a16:creationId xmlns:a16="http://schemas.microsoft.com/office/drawing/2014/main" id="{41261F6B-3802-4F1C-95A0-9DD9F044A66F}"/>
              </a:ext>
            </a:extLst>
          </p:cNvPr>
          <p:cNvGrpSpPr/>
          <p:nvPr/>
        </p:nvGrpSpPr>
        <p:grpSpPr>
          <a:xfrm>
            <a:off x="4670862" y="1298781"/>
            <a:ext cx="905957" cy="445948"/>
            <a:chOff x="464130" y="3668255"/>
            <a:chExt cx="905957" cy="445948"/>
          </a:xfrm>
        </p:grpSpPr>
        <p:pic>
          <p:nvPicPr>
            <p:cNvPr id="96" name="Picture 12" descr="Флаг">
              <a:extLst>
                <a:ext uri="{FF2B5EF4-FFF2-40B4-BE49-F238E27FC236}">
                  <a16:creationId xmlns:a16="http://schemas.microsoft.com/office/drawing/2014/main" id="{F73B2A1B-15C4-4DE0-A9F4-029D48EA0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30" y="3729003"/>
              <a:ext cx="576000" cy="3852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3B6A1D7-214A-4FD1-9201-4E1D6F67A450}"/>
                </a:ext>
              </a:extLst>
            </p:cNvPr>
            <p:cNvSpPr txBox="1"/>
            <p:nvPr/>
          </p:nvSpPr>
          <p:spPr>
            <a:xfrm>
              <a:off x="1046341" y="3668255"/>
              <a:ext cx="3237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  <a:endParaRPr lang="uk-UA" sz="2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E7B3BC-B1B5-4B51-98FE-68FF4BF2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3" y="5547848"/>
            <a:ext cx="286530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ED19-DCBE-509C-0C9F-9573A5A0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5534A6-F735-9909-2730-9835DEEED0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02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3B22C6-174D-5DEC-3D5E-10F828E40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6" name="Заголовок 1">
            <a:extLst>
              <a:ext uri="{FF2B5EF4-FFF2-40B4-BE49-F238E27FC236}">
                <a16:creationId xmlns:a16="http://schemas.microsoft.com/office/drawing/2014/main" id="{15B22283-D3A6-B277-6463-99176779AF8F}"/>
              </a:ext>
            </a:extLst>
          </p:cNvPr>
          <p:cNvSpPr txBox="1">
            <a:spLocks/>
          </p:cNvSpPr>
          <p:nvPr/>
        </p:nvSpPr>
        <p:spPr>
          <a:xfrm>
            <a:off x="243325" y="360518"/>
            <a:ext cx="12192000" cy="614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rgbClr val="86001A"/>
                </a:solidFill>
                <a:latin typeface="Sitka Tex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uk-UA" sz="2900" dirty="0"/>
              <a:t>            </a:t>
            </a:r>
            <a:r>
              <a:rPr lang="uk-UA" sz="2900" dirty="0">
                <a:solidFill>
                  <a:srgbClr val="002060"/>
                </a:solidFill>
              </a:rPr>
              <a:t>Закордонні відрядження та стажування (2023-2024) </a:t>
            </a:r>
          </a:p>
        </p:txBody>
      </p:sp>
      <p:pic>
        <p:nvPicPr>
          <p:cNvPr id="98" name="Google Shape;407;p51">
            <a:extLst>
              <a:ext uri="{FF2B5EF4-FFF2-40B4-BE49-F238E27FC236}">
                <a16:creationId xmlns:a16="http://schemas.microsoft.com/office/drawing/2014/main" id="{E3247238-6896-2354-48BC-D408E8AC88D9}"/>
              </a:ext>
            </a:extLst>
          </p:cNvPr>
          <p:cNvPicPr preferRelativeResize="0"/>
          <p:nvPr/>
        </p:nvPicPr>
        <p:blipFill rotWithShape="1">
          <a:blip r:embed="rId5"/>
          <a:srcRect l="6311" t="6798" r="6020" b="8314"/>
          <a:stretch/>
        </p:blipFill>
        <p:spPr>
          <a:xfrm>
            <a:off x="209900" y="1331919"/>
            <a:ext cx="3579895" cy="2543379"/>
          </a:xfrm>
          <a:prstGeom prst="rect">
            <a:avLst/>
          </a:prstGeom>
          <a:effectLst>
            <a:outerShdw blurRad="190500" dist="381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156073C1-71F8-3495-EB67-8270C7804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r="615"/>
          <a:stretch/>
        </p:blipFill>
        <p:spPr>
          <a:xfrm>
            <a:off x="9504451" y="1865295"/>
            <a:ext cx="2291753" cy="3457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D7F14DF6-5F01-03CC-07F4-1BD3D571331D}"/>
              </a:ext>
            </a:extLst>
          </p:cNvPr>
          <p:cNvSpPr/>
          <p:nvPr/>
        </p:nvSpPr>
        <p:spPr>
          <a:xfrm>
            <a:off x="109768" y="3941263"/>
            <a:ext cx="3745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70C0"/>
                </a:solidFill>
              </a:rPr>
              <a:t>Студентка Поліна ШАМРОВСЬКА під час стажування в Університеті м. </a:t>
            </a:r>
            <a:r>
              <a:rPr lang="uk-UA" b="1" dirty="0" err="1">
                <a:solidFill>
                  <a:srgbClr val="0070C0"/>
                </a:solidFill>
              </a:rPr>
              <a:t>Хемніц</a:t>
            </a:r>
            <a:r>
              <a:rPr lang="uk-UA" b="1" dirty="0">
                <a:solidFill>
                  <a:srgbClr val="0070C0"/>
                </a:solidFill>
              </a:rPr>
              <a:t> (Німеччина)</a:t>
            </a: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99681E33-0D24-5A8B-23D7-4869D5D4BD65}"/>
              </a:ext>
            </a:extLst>
          </p:cNvPr>
          <p:cNvSpPr/>
          <p:nvPr/>
        </p:nvSpPr>
        <p:spPr>
          <a:xfrm>
            <a:off x="3666497" y="5429382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Проф. Олег Оліх під час  участі у засіданні керівного комітету </a:t>
            </a:r>
            <a:r>
              <a:rPr lang="en-US" b="1" dirty="0">
                <a:solidFill>
                  <a:srgbClr val="0070C0"/>
                </a:solidFill>
              </a:rPr>
              <a:t>COST-Action EU-MACE </a:t>
            </a:r>
            <a:r>
              <a:rPr lang="uk-UA" b="1" dirty="0">
                <a:solidFill>
                  <a:srgbClr val="0070C0"/>
                </a:solidFill>
              </a:rPr>
              <a:t>м. Рим (Італія)</a:t>
            </a: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5B399408-415B-621F-30AD-5515D61B18FF}"/>
              </a:ext>
            </a:extLst>
          </p:cNvPr>
          <p:cNvSpPr/>
          <p:nvPr/>
        </p:nvSpPr>
        <p:spPr>
          <a:xfrm>
            <a:off x="6472415" y="3715756"/>
            <a:ext cx="2876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Аспірантка Леся ЧЕПЕЛА в лабораторії </a:t>
            </a:r>
            <a:r>
              <a:rPr lang="en-US" b="1" dirty="0">
                <a:solidFill>
                  <a:srgbClr val="0070C0"/>
                </a:solidFill>
              </a:rPr>
              <a:t>LEMTA </a:t>
            </a:r>
            <a:r>
              <a:rPr lang="uk-UA" b="1" dirty="0">
                <a:solidFill>
                  <a:srgbClr val="0070C0"/>
                </a:solidFill>
              </a:rPr>
              <a:t>Університету Лотарингії (Франція)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8A73F9-DEC6-5F87-881C-7D01EC80BE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1" b="50587"/>
          <a:stretch/>
        </p:blipFill>
        <p:spPr>
          <a:xfrm>
            <a:off x="6649368" y="1322205"/>
            <a:ext cx="2524003" cy="2046797"/>
          </a:xfrm>
          <a:prstGeom prst="rect">
            <a:avLst/>
          </a:prstGeom>
          <a:effectLst>
            <a:outerShdw blurRad="190500" dist="38100" dir="10800000" algn="r" rotWithShape="0">
              <a:prstClr val="black">
                <a:alpha val="70000"/>
              </a:prstClr>
            </a:outerShdw>
          </a:effectLst>
        </p:spPr>
      </p:pic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C2724699-B2C4-E828-4849-0FB669C75349}"/>
              </a:ext>
            </a:extLst>
          </p:cNvPr>
          <p:cNvSpPr/>
          <p:nvPr/>
        </p:nvSpPr>
        <p:spPr>
          <a:xfrm>
            <a:off x="8907836" y="5429381"/>
            <a:ext cx="3284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b="1" dirty="0">
                <a:solidFill>
                  <a:srgbClr val="0070C0"/>
                </a:solidFill>
              </a:rPr>
              <a:t>Доц. Вікторія ШЕВЧЕНКО під час стажування в </a:t>
            </a:r>
            <a:r>
              <a:rPr lang="uk-UA" b="1" dirty="0" err="1">
                <a:solidFill>
                  <a:srgbClr val="0070C0"/>
                </a:solidFill>
              </a:rPr>
              <a:t>Уппсальському</a:t>
            </a:r>
            <a:r>
              <a:rPr lang="uk-UA" b="1" dirty="0">
                <a:solidFill>
                  <a:srgbClr val="0070C0"/>
                </a:solidFill>
              </a:rPr>
              <a:t> університеті (Швеція)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4F4475-ECBF-CC34-797C-7EB34F592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728" y="1634867"/>
            <a:ext cx="2240982" cy="3588266"/>
          </a:xfrm>
          <a:prstGeom prst="rect">
            <a:avLst/>
          </a:prstGeom>
          <a:effectLst>
            <a:outerShdw blurRad="190500" dist="381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18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747" y="597369"/>
            <a:ext cx="12192000" cy="61493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Сфери діяльності випускників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«Фізика наносистем» 201</a:t>
            </a:r>
            <a:r>
              <a:rPr lang="en-US" sz="3600" dirty="0">
                <a:solidFill>
                  <a:srgbClr val="002060"/>
                </a:solidFill>
              </a:rPr>
              <a:t>6</a:t>
            </a:r>
            <a:r>
              <a:rPr lang="uk-UA" sz="3600" dirty="0">
                <a:solidFill>
                  <a:srgbClr val="002060"/>
                </a:solidFill>
              </a:rPr>
              <a:t> - 2024</a:t>
            </a:r>
          </a:p>
        </p:txBody>
      </p:sp>
      <p:graphicFrame>
        <p:nvGraphicFramePr>
          <p:cNvPr id="21" name="Діаграма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381571"/>
              </p:ext>
            </p:extLst>
          </p:nvPr>
        </p:nvGraphicFramePr>
        <p:xfrm>
          <a:off x="122747" y="1686300"/>
          <a:ext cx="8371433" cy="4647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56" y="32926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2" y="327691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BE0A1-91AB-4FA3-829D-87C628420602}"/>
              </a:ext>
            </a:extLst>
          </p:cNvPr>
          <p:cNvSpPr txBox="1"/>
          <p:nvPr/>
        </p:nvSpPr>
        <p:spPr>
          <a:xfrm>
            <a:off x="8823488" y="1735260"/>
            <a:ext cx="2818615" cy="403187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Відгуки випускників про навчання на кафедрі</a:t>
            </a:r>
            <a:br>
              <a:rPr lang="uk-UA" sz="1600" b="1" dirty="0">
                <a:solidFill>
                  <a:srgbClr val="228B1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  <a:hlinkClick r:id="rId6"/>
            </a:endParaRPr>
          </a:p>
          <a:p>
            <a:r>
              <a:rPr lang="en-GB" sz="16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https://gen.phys.univ.kiev.ua/vipuskniki-kafedri-2/vidguki-vipusknikiv/</a:t>
            </a:r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uk-UA" sz="16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611A3B-BA3A-4E8B-B1FC-B76D60ED17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95" y="346104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кутник 29"/>
          <p:cNvSpPr/>
          <p:nvPr/>
        </p:nvSpPr>
        <p:spPr>
          <a:xfrm>
            <a:off x="6143937" y="1339069"/>
            <a:ext cx="6069172" cy="894116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к 7"/>
          <p:cNvSpPr/>
          <p:nvPr/>
        </p:nvSpPr>
        <p:spPr>
          <a:xfrm>
            <a:off x="7718" y="1353548"/>
            <a:ext cx="6069172" cy="894116"/>
          </a:xfrm>
          <a:prstGeom prst="rect">
            <a:avLst/>
          </a:prstGeom>
          <a:solidFill>
            <a:srgbClr val="28B3BD">
              <a:alpha val="20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Контактна інформація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4586" y="1509296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28B3BD"/>
                </a:solidFill>
              </a:rPr>
              <a:t>Кафедра фізики металів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26771" y="1391923"/>
            <a:ext cx="497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200" b="1" dirty="0">
                <a:solidFill>
                  <a:srgbClr val="CC0000"/>
                </a:solidFill>
              </a:rPr>
              <a:t>Кафедра загальної фізики</a:t>
            </a:r>
          </a:p>
        </p:txBody>
      </p:sp>
      <p:cxnSp>
        <p:nvCxnSpPr>
          <p:cNvPr id="4" name="Пряма сполучна лінія 3"/>
          <p:cNvCxnSpPr/>
          <p:nvPr/>
        </p:nvCxnSpPr>
        <p:spPr>
          <a:xfrm flipH="1">
            <a:off x="6106386" y="1391923"/>
            <a:ext cx="0" cy="4978866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" y="141254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8" y="1349444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65537" y="3847761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4"/>
              </a:rPr>
              <a:t>www.metphys.knu.ua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5" name="TextBox 24"/>
          <p:cNvSpPr txBox="1"/>
          <p:nvPr/>
        </p:nvSpPr>
        <p:spPr>
          <a:xfrm>
            <a:off x="6976149" y="3847761"/>
            <a:ext cx="424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5"/>
              </a:rPr>
              <a:t>www.gen.phys.univ.kiev.ua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785781" y="4695536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metphys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86026" y="3774019"/>
            <a:ext cx="679511" cy="684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41" b="73201"/>
          <a:stretch/>
        </p:blipFill>
        <p:spPr>
          <a:xfrm>
            <a:off x="6267368" y="3774019"/>
            <a:ext cx="679511" cy="684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" y="4651457"/>
            <a:ext cx="720000" cy="720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46879" y="4695536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t.me/</a:t>
            </a:r>
            <a:r>
              <a:rPr lang="en-US" sz="2800" dirty="0" err="1">
                <a:solidFill>
                  <a:srgbClr val="0070C0"/>
                </a:solidFill>
              </a:rPr>
              <a:t>gen_phys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79" y="4651457"/>
            <a:ext cx="720000" cy="720000"/>
          </a:xfrm>
          <a:prstGeom prst="rect">
            <a:avLst/>
          </a:prstGeom>
        </p:spPr>
      </p:pic>
      <p:sp>
        <p:nvSpPr>
          <p:cNvPr id="9" name="Прямокутник 8"/>
          <p:cNvSpPr/>
          <p:nvPr/>
        </p:nvSpPr>
        <p:spPr>
          <a:xfrm>
            <a:off x="786706" y="5581054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>
                <a:solidFill>
                  <a:srgbClr val="0070C0"/>
                </a:solidFill>
              </a:rPr>
              <a:t>facebook.com/</a:t>
            </a:r>
            <a:r>
              <a:rPr lang="uk-UA" sz="2800" dirty="0" err="1">
                <a:solidFill>
                  <a:srgbClr val="0070C0"/>
                </a:solidFill>
              </a:rPr>
              <a:t>groups</a:t>
            </a:r>
            <a:r>
              <a:rPr lang="uk-UA" sz="2800" dirty="0">
                <a:solidFill>
                  <a:srgbClr val="0070C0"/>
                </a:solidFill>
              </a:rPr>
              <a:t>/</a:t>
            </a:r>
            <a:r>
              <a:rPr lang="uk-UA" sz="2800" dirty="0" err="1">
                <a:solidFill>
                  <a:srgbClr val="0070C0"/>
                </a:solidFill>
              </a:rPr>
              <a:t>metphys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endParaRPr lang="uk-UA" sz="2800" dirty="0">
              <a:solidFill>
                <a:srgbClr val="0070C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06" y="5442090"/>
            <a:ext cx="900000" cy="900000"/>
          </a:xfrm>
          <a:prstGeom prst="rect">
            <a:avLst/>
          </a:prstGeom>
        </p:spPr>
      </p:pic>
      <p:sp>
        <p:nvSpPr>
          <p:cNvPr id="37" name="Прямокутник 36"/>
          <p:cNvSpPr/>
          <p:nvPr/>
        </p:nvSpPr>
        <p:spPr>
          <a:xfrm>
            <a:off x="6946879" y="5668258"/>
            <a:ext cx="5222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facebook.com/groups/485623833137100 </a:t>
            </a:r>
            <a:endParaRPr lang="uk-UA" sz="2400" dirty="0">
              <a:solidFill>
                <a:srgbClr val="0070C0"/>
              </a:solidFill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8" y="5448256"/>
            <a:ext cx="900000" cy="90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" y="2837125"/>
            <a:ext cx="720000" cy="7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78270" y="2900654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0"/>
              </a:rPr>
              <a:t>metphys@univ.net.ua</a:t>
            </a:r>
            <a:r>
              <a:rPr lang="en-US" sz="2800" dirty="0"/>
              <a:t> </a:t>
            </a:r>
            <a:endParaRPr lang="uk-UA" sz="28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2837125"/>
            <a:ext cx="720000" cy="72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33962" y="2883962"/>
            <a:ext cx="356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11"/>
              </a:rPr>
              <a:t>mykolaborovyi@knu.ua</a:t>
            </a:r>
            <a:r>
              <a:rPr lang="en-US" sz="2800" dirty="0"/>
              <a:t>  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83943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64" y="1459754"/>
            <a:ext cx="1497413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81" y="4119642"/>
            <a:ext cx="1485000" cy="1979778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82" y="4202545"/>
            <a:ext cx="1484865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73" y="1459754"/>
            <a:ext cx="148470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1" y="1495835"/>
            <a:ext cx="148452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41" y="4221595"/>
            <a:ext cx="1485278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186310" y="3401033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Курилюк</a:t>
            </a:r>
            <a:r>
              <a:rPr lang="uk-UA" b="1" dirty="0">
                <a:solidFill>
                  <a:srgbClr val="0070C0"/>
                </a:solidFill>
              </a:rPr>
              <a:t> В.В.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зав. кафедри, доц.,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0995" y="3401033"/>
            <a:ext cx="2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Семенько</a:t>
            </a:r>
            <a:r>
              <a:rPr lang="uk-UA" b="1" dirty="0">
                <a:solidFill>
                  <a:srgbClr val="0070C0"/>
                </a:solidFill>
              </a:rPr>
              <a:t> М.П.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професор, д.ф.-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6110" y="6017814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Остапенко Р.В.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асистент,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48691" y="3352786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Плющай</a:t>
            </a:r>
            <a:r>
              <a:rPr lang="uk-UA" b="1" dirty="0">
                <a:solidFill>
                  <a:srgbClr val="0070C0"/>
                </a:solidFill>
              </a:rPr>
              <a:t> І.В.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72369" y="6124151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Шевченко В.Б.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5160" y="6108945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Кудін</a:t>
            </a:r>
            <a:r>
              <a:rPr lang="uk-UA" b="1" dirty="0">
                <a:solidFill>
                  <a:srgbClr val="0070C0"/>
                </a:solidFill>
              </a:rPr>
              <a:t> В.Г.</a:t>
            </a:r>
          </a:p>
          <a:p>
            <a:pPr algn="ctr"/>
            <a:r>
              <a:rPr lang="uk-UA" dirty="0">
                <a:solidFill>
                  <a:srgbClr val="0070C0"/>
                </a:solidFill>
              </a:rPr>
              <a:t>доцент, к.ф.-</a:t>
            </a:r>
            <a:r>
              <a:rPr lang="uk-UA" dirty="0" err="1">
                <a:solidFill>
                  <a:srgbClr val="0070C0"/>
                </a:solidFill>
              </a:rPr>
              <a:t>м.н</a:t>
            </a:r>
            <a:r>
              <a:rPr lang="uk-UA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0017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Професорсько-викладацький склад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9D7646-6E33-4C52-82CA-FDC523B0D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45" y="1372716"/>
            <a:ext cx="1467376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40B9CE-D060-4AB0-94D1-97F02258B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09" y="1381034"/>
            <a:ext cx="1467377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2A545A-1435-4E3F-B8FE-7A3B7623E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1" y="1360597"/>
            <a:ext cx="1305939" cy="1980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AEAA98-4FE7-49BA-AB1D-4CE46C1F5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9" y="4182037"/>
            <a:ext cx="1589860" cy="1906455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A61C5F-CA1A-41EE-8635-24BA5B6DB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207" y="1358632"/>
            <a:ext cx="1398248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4C17CD-5713-4F4F-804E-9C06D3C58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91" y="4125765"/>
            <a:ext cx="1488371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85913C-6DA2-4363-BFCC-902AFABEB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06" y="4125765"/>
            <a:ext cx="1431000" cy="1908000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79C98-D089-4FCE-A9CE-9D7EF8C7B6F6}"/>
              </a:ext>
            </a:extLst>
          </p:cNvPr>
          <p:cNvSpPr txBox="1"/>
          <p:nvPr/>
        </p:nvSpPr>
        <p:spPr>
          <a:xfrm>
            <a:off x="3506989" y="3294768"/>
            <a:ext cx="23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70C0"/>
                </a:solidFill>
              </a:rPr>
              <a:t>Коротченков</a:t>
            </a:r>
            <a:r>
              <a:rPr lang="uk-UA" sz="1600" b="1" dirty="0">
                <a:solidFill>
                  <a:srgbClr val="0070C0"/>
                </a:solidFill>
              </a:rPr>
              <a:t> О.О.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професор, д. ф.-м. н.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D4081-6F89-4DE3-A78E-87BD99717C2D}"/>
              </a:ext>
            </a:extLst>
          </p:cNvPr>
          <p:cNvSpPr txBox="1"/>
          <p:nvPr/>
        </p:nvSpPr>
        <p:spPr>
          <a:xfrm>
            <a:off x="6498547" y="3294768"/>
            <a:ext cx="260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Боровий </a:t>
            </a:r>
            <a:r>
              <a:rPr lang="uk-UA" sz="1600" b="1" dirty="0" err="1">
                <a:solidFill>
                  <a:srgbClr val="0070C0"/>
                </a:solidFill>
              </a:rPr>
              <a:t>М.О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професор, д. ф.-м. н.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E7500-D1B7-4E0B-A8F5-BDF59FA287A2}"/>
              </a:ext>
            </a:extLst>
          </p:cNvPr>
          <p:cNvSpPr txBox="1"/>
          <p:nvPr/>
        </p:nvSpPr>
        <p:spPr>
          <a:xfrm>
            <a:off x="9728490" y="3294768"/>
            <a:ext cx="242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Овсієнко </a:t>
            </a:r>
            <a:r>
              <a:rPr lang="uk-UA" sz="1600" b="1" dirty="0" err="1">
                <a:solidFill>
                  <a:srgbClr val="0070C0"/>
                </a:solidFill>
              </a:rPr>
              <a:t>І.В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вчений секретар, доцент, к. ф.-м. н.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B1817-AEF5-4D8A-BE0D-EA570ABE93A6}"/>
              </a:ext>
            </a:extLst>
          </p:cNvPr>
          <p:cNvSpPr txBox="1"/>
          <p:nvPr/>
        </p:nvSpPr>
        <p:spPr>
          <a:xfrm>
            <a:off x="-233123" y="607038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Козаченко В.В.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доцент, к. ф.-м. н.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A8118-D834-4595-AC53-BAF24762A0E4}"/>
              </a:ext>
            </a:extLst>
          </p:cNvPr>
          <p:cNvSpPr txBox="1"/>
          <p:nvPr/>
        </p:nvSpPr>
        <p:spPr>
          <a:xfrm>
            <a:off x="9709449" y="6014109"/>
            <a:ext cx="236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err="1">
                <a:solidFill>
                  <a:srgbClr val="0070C0"/>
                </a:solidFill>
              </a:rPr>
              <a:t>Перец</a:t>
            </a:r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b="1" dirty="0" err="1">
                <a:solidFill>
                  <a:srgbClr val="0070C0"/>
                </a:solidFill>
              </a:rPr>
              <a:t>Ю.С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асистент</a:t>
            </a:r>
            <a:r>
              <a:rPr lang="uk-UA" sz="1600" dirty="0">
                <a:solidFill>
                  <a:srgbClr val="0070C0"/>
                </a:solidFill>
              </a:rPr>
              <a:t>, к. ф.-м. н.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5398-60A3-4F93-887F-F64936922B36}"/>
              </a:ext>
            </a:extLst>
          </p:cNvPr>
          <p:cNvSpPr txBox="1"/>
          <p:nvPr/>
        </p:nvSpPr>
        <p:spPr>
          <a:xfrm>
            <a:off x="6222796" y="602316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Ліщук П.О.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асистент, к. 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ф.-м. н.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2B307-E5B1-462D-B2D1-B8CD3E6B877D}"/>
              </a:ext>
            </a:extLst>
          </p:cNvPr>
          <p:cNvSpPr txBox="1"/>
          <p:nvPr/>
        </p:nvSpPr>
        <p:spPr>
          <a:xfrm>
            <a:off x="3093015" y="601411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Подолян А.О.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</a:t>
            </a:r>
            <a:r>
              <a:rPr lang="uk-UA" sz="1600" dirty="0">
                <a:solidFill>
                  <a:srgbClr val="0070C0"/>
                </a:solidFill>
              </a:rPr>
              <a:t>доцент, к. ф.-м. 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13827" y="3294769"/>
            <a:ext cx="27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1600" b="1" dirty="0">
                <a:solidFill>
                  <a:srgbClr val="0070C0"/>
                </a:solidFill>
              </a:rPr>
              <a:t>Оліх </a:t>
            </a:r>
            <a:r>
              <a:rPr lang="uk-UA" sz="1600" b="1" dirty="0" err="1">
                <a:solidFill>
                  <a:srgbClr val="0070C0"/>
                </a:solidFill>
              </a:rPr>
              <a:t>О.Я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dirty="0">
                <a:solidFill>
                  <a:srgbClr val="0070C0"/>
                </a:solidFill>
              </a:rPr>
              <a:t>зав. кафедри, проф., д.ф.-м. н.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9735CD-CD24-78AF-461C-877D9633B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3817" y="4163681"/>
            <a:ext cx="1568638" cy="1859479"/>
          </a:xfrm>
          <a:prstGeom prst="rect">
            <a:avLst/>
          </a:prstGeom>
          <a:effectLst>
            <a:outerShdw blurRad="101600" dist="190500" dir="18900000" algn="b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3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фізики металів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14" y="324314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7" name="Прямокутник 16"/>
          <p:cNvSpPr/>
          <p:nvPr/>
        </p:nvSpPr>
        <p:spPr>
          <a:xfrm>
            <a:off x="88492" y="1442039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442038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451796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88492" y="4124513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9" name="Прямокутник 38"/>
          <p:cNvSpPr/>
          <p:nvPr/>
        </p:nvSpPr>
        <p:spPr>
          <a:xfrm>
            <a:off x="4171336" y="41245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91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Синтез і дослідження надміцних</a:t>
            </a:r>
          </a:p>
          <a:p>
            <a:pPr algn="ctr"/>
            <a:r>
              <a:rPr lang="uk-UA" b="1" dirty="0">
                <a:solidFill>
                  <a:srgbClr val="0070C0"/>
                </a:solidFill>
              </a:rPr>
              <a:t>керамічних матеріалів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231" y="4124512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Фізика </a:t>
            </a:r>
            <a:r>
              <a:rPr lang="uk-UA" b="1" dirty="0" err="1">
                <a:solidFill>
                  <a:srgbClr val="0070C0"/>
                </a:solidFill>
              </a:rPr>
              <a:t>високоентропійних</a:t>
            </a:r>
            <a:r>
              <a:rPr lang="uk-UA" b="1" dirty="0">
                <a:solidFill>
                  <a:srgbClr val="0070C0"/>
                </a:solidFill>
              </a:rPr>
              <a:t> матеріалів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1335" y="1442038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Магнетизм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r>
              <a:rPr lang="uk-UA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uk-UA" b="1" dirty="0">
                <a:solidFill>
                  <a:srgbClr val="0070C0"/>
                </a:solidFill>
              </a:rPr>
              <a:t>та </a:t>
            </a:r>
            <a:r>
              <a:rPr lang="uk-UA" b="1" dirty="0" err="1">
                <a:solidFill>
                  <a:srgbClr val="0070C0"/>
                </a:solidFill>
              </a:rPr>
              <a:t>спінтроніка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71335" y="4124511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Синтез та фізика напівпровідникових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4180" y="1451796"/>
            <a:ext cx="379033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rgbClr val="0070C0"/>
                </a:solidFill>
              </a:rPr>
              <a:t>Структурні дослідження матеріалів і </a:t>
            </a:r>
            <a:r>
              <a:rPr lang="uk-UA" b="1" dirty="0" err="1">
                <a:solidFill>
                  <a:srgbClr val="0070C0"/>
                </a:solidFill>
              </a:rPr>
              <a:t>наноструктур</a:t>
            </a:r>
            <a:endParaRPr lang="uk-UA" b="1" dirty="0">
              <a:solidFill>
                <a:srgbClr val="0070C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56" y="3045385"/>
            <a:ext cx="887520" cy="820205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1441" r="1444" b="48274"/>
          <a:stretch/>
        </p:blipFill>
        <p:spPr bwMode="auto">
          <a:xfrm>
            <a:off x="2389162" y="2178839"/>
            <a:ext cx="901788" cy="82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18" y="4813978"/>
            <a:ext cx="1498623" cy="8000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 b="25667"/>
          <a:stretch/>
        </p:blipFill>
        <p:spPr>
          <a:xfrm>
            <a:off x="2382518" y="5630729"/>
            <a:ext cx="1217945" cy="940076"/>
          </a:xfrm>
          <a:prstGeom prst="rect">
            <a:avLst/>
          </a:prstGeom>
        </p:spPr>
      </p:pic>
      <p:pic>
        <p:nvPicPr>
          <p:cNvPr id="23" name="Picture 5" descr="aaa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2115118"/>
            <a:ext cx="1181344" cy="8759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 descr="nanomaterials-03-00486-g011-102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86" y="3021112"/>
            <a:ext cx="1181344" cy="8687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" descr="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36" y="5975019"/>
            <a:ext cx="585756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7" descr="915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t="12956" r="10405" b="12956"/>
          <a:stretch>
            <a:fillRect/>
          </a:stretch>
        </p:blipFill>
        <p:spPr bwMode="auto">
          <a:xfrm>
            <a:off x="6530708" y="5975019"/>
            <a:ext cx="578747" cy="449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3024" r="20340" b="53955"/>
          <a:stretch/>
        </p:blipFill>
        <p:spPr bwMode="auto">
          <a:xfrm>
            <a:off x="6530708" y="4823372"/>
            <a:ext cx="1250836" cy="98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6033" r="8914" b="6474"/>
          <a:stretch/>
        </p:blipFill>
        <p:spPr>
          <a:xfrm>
            <a:off x="10369316" y="2298100"/>
            <a:ext cx="1580878" cy="12515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r="10044"/>
          <a:stretch/>
        </p:blipFill>
        <p:spPr>
          <a:xfrm>
            <a:off x="8334030" y="2348806"/>
            <a:ext cx="1918538" cy="10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4" y="2258264"/>
            <a:ext cx="1842723" cy="1381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r="19020"/>
          <a:stretch/>
        </p:blipFill>
        <p:spPr>
          <a:xfrm>
            <a:off x="4307544" y="2239345"/>
            <a:ext cx="2068434" cy="142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r="11775"/>
          <a:stretch/>
        </p:blipFill>
        <p:spPr>
          <a:xfrm>
            <a:off x="4334493" y="5111356"/>
            <a:ext cx="1941341" cy="110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4125"/>
          <a:stretch/>
        </p:blipFill>
        <p:spPr>
          <a:xfrm>
            <a:off x="203104" y="5093276"/>
            <a:ext cx="2061464" cy="118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Групувати 28"/>
          <p:cNvGrpSpPr/>
          <p:nvPr/>
        </p:nvGrpSpPr>
        <p:grpSpPr>
          <a:xfrm>
            <a:off x="8254180" y="4124510"/>
            <a:ext cx="3790335" cy="2472741"/>
            <a:chOff x="8254180" y="4124510"/>
            <a:chExt cx="3790335" cy="2472741"/>
          </a:xfrm>
        </p:grpSpPr>
        <p:sp>
          <p:nvSpPr>
            <p:cNvPr id="40" name="Прямокутник 39"/>
            <p:cNvSpPr/>
            <p:nvPr/>
          </p:nvSpPr>
          <p:spPr>
            <a:xfrm>
              <a:off x="8254180" y="4134270"/>
              <a:ext cx="3790335" cy="24629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101600" dist="139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uk-UA" sz="2200" b="1">
                <a:solidFill>
                  <a:srgbClr val="B4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54180" y="4124510"/>
              <a:ext cx="379033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uk-UA" b="1" dirty="0">
                  <a:solidFill>
                    <a:srgbClr val="0070C0"/>
                  </a:solidFill>
                </a:rPr>
                <a:t>Комп'ютерне моделювання </a:t>
              </a:r>
              <a:r>
                <a:rPr lang="uk-UA" b="1" dirty="0" err="1">
                  <a:solidFill>
                    <a:srgbClr val="0070C0"/>
                  </a:solidFill>
                </a:rPr>
                <a:t>наноструктур</a:t>
              </a:r>
              <a:endParaRPr lang="uk-UA" b="1" dirty="0">
                <a:solidFill>
                  <a:srgbClr val="0070C0"/>
                </a:solidFill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0707" y="4802239"/>
              <a:ext cx="1098052" cy="82353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" t="26667" r="9282"/>
            <a:stretch/>
          </p:blipFill>
          <p:spPr>
            <a:xfrm>
              <a:off x="8334030" y="5126753"/>
              <a:ext cx="1710703" cy="1072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42" y="5699745"/>
              <a:ext cx="1098052" cy="823539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5" t="9225" r="9208" b="12142"/>
            <a:stretch/>
          </p:blipFill>
          <p:spPr>
            <a:xfrm>
              <a:off x="11254733" y="4980574"/>
              <a:ext cx="700005" cy="507550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3308">
              <a:off x="9892189" y="5679948"/>
              <a:ext cx="1150845" cy="863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44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39" grpId="0" animBg="1"/>
      <p:bldP spid="4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1174B-DF1C-477C-AD9A-D26EDE3AD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7" y="1220631"/>
            <a:ext cx="9524036" cy="54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24314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Напрями наукових досліджень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кафедри загальної фізики</a:t>
            </a:r>
          </a:p>
        </p:txBody>
      </p:sp>
      <p:sp>
        <p:nvSpPr>
          <p:cNvPr id="17" name="Прямокутник 16"/>
          <p:cNvSpPr/>
          <p:nvPr/>
        </p:nvSpPr>
        <p:spPr>
          <a:xfrm>
            <a:off x="246586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6" name="Прямокутник 35"/>
          <p:cNvSpPr/>
          <p:nvPr/>
        </p:nvSpPr>
        <p:spPr>
          <a:xfrm>
            <a:off x="4171336" y="1332854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7" name="Прямокутник 36"/>
          <p:cNvSpPr/>
          <p:nvPr/>
        </p:nvSpPr>
        <p:spPr>
          <a:xfrm>
            <a:off x="8254180" y="1342612"/>
            <a:ext cx="3790335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8" name="Прямокутник 37"/>
          <p:cNvSpPr/>
          <p:nvPr/>
        </p:nvSpPr>
        <p:spPr>
          <a:xfrm>
            <a:off x="229173" y="4015329"/>
            <a:ext cx="2679100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633" y="1571354"/>
            <a:ext cx="360745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0070C0"/>
                </a:solidFill>
              </a:rPr>
              <a:t>Фізика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наносистем</a:t>
            </a:r>
            <a:br>
              <a:rPr lang="ru-RU" sz="2400" b="1" dirty="0">
                <a:solidFill>
                  <a:srgbClr val="0070C0"/>
                </a:solidFill>
              </a:rPr>
            </a:br>
            <a:r>
              <a:rPr lang="ru-RU" b="1" dirty="0">
                <a:solidFill>
                  <a:srgbClr val="0070C0"/>
                </a:solidFill>
              </a:rPr>
              <a:t>(</a:t>
            </a:r>
            <a:r>
              <a:rPr lang="ru-RU" b="1" dirty="0" err="1">
                <a:solidFill>
                  <a:srgbClr val="0070C0"/>
                </a:solidFill>
              </a:rPr>
              <a:t>н.к</a:t>
            </a:r>
            <a:r>
              <a:rPr lang="ru-RU" b="1" dirty="0">
                <a:solidFill>
                  <a:srgbClr val="0070C0"/>
                </a:solidFill>
              </a:rPr>
              <a:t>. проф. </a:t>
            </a:r>
            <a:r>
              <a:rPr lang="ru-RU" b="1" dirty="0" err="1">
                <a:solidFill>
                  <a:srgbClr val="0070C0"/>
                </a:solidFill>
              </a:rPr>
              <a:t>Коротченков</a:t>
            </a:r>
            <a:r>
              <a:rPr lang="ru-RU" b="1" dirty="0">
                <a:solidFill>
                  <a:srgbClr val="0070C0"/>
                </a:solidFill>
              </a:rPr>
              <a:t> О.О)</a:t>
            </a:r>
          </a:p>
          <a:p>
            <a:pPr algn="ctr"/>
            <a:r>
              <a:rPr lang="ru-RU" b="1" dirty="0">
                <a:solidFill>
                  <a:srgbClr val="CC0000"/>
                </a:solidFill>
              </a:rPr>
              <a:t> 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96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8345619" y="1722633"/>
            <a:ext cx="3607455" cy="1661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0070C0"/>
                </a:solidFill>
              </a:rPr>
              <a:t>Фізика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вуглецевих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наносистем</a:t>
            </a:r>
            <a:endParaRPr lang="ru-RU" sz="2400" b="1" dirty="0">
              <a:solidFill>
                <a:srgbClr val="0070C0"/>
              </a:solidFill>
            </a:endParaRPr>
          </a:p>
          <a:p>
            <a:pPr algn="ctr"/>
            <a:r>
              <a:rPr lang="ru-RU" b="1" dirty="0">
                <a:solidFill>
                  <a:srgbClr val="0070C0"/>
                </a:solidFill>
              </a:rPr>
              <a:t>(</a:t>
            </a:r>
            <a:r>
              <a:rPr lang="ru-RU" b="1" dirty="0" err="1">
                <a:solidFill>
                  <a:srgbClr val="0070C0"/>
                </a:solidFill>
              </a:rPr>
              <a:t>н.к</a:t>
            </a:r>
            <a:r>
              <a:rPr lang="ru-RU" b="1" dirty="0">
                <a:solidFill>
                  <a:srgbClr val="0070C0"/>
                </a:solidFill>
              </a:rPr>
              <a:t>. проф. </a:t>
            </a:r>
            <a:r>
              <a:rPr lang="ru-RU" b="1" dirty="0" err="1">
                <a:solidFill>
                  <a:srgbClr val="0070C0"/>
                </a:solidFill>
              </a:rPr>
              <a:t>Мацуй</a:t>
            </a:r>
            <a:r>
              <a:rPr lang="ru-RU" b="1" dirty="0">
                <a:solidFill>
                  <a:srgbClr val="0070C0"/>
                </a:solidFill>
              </a:rPr>
              <a:t> Л.Ю.) </a:t>
            </a:r>
            <a:br>
              <a:rPr lang="ru-RU" b="1" dirty="0">
                <a:solidFill>
                  <a:srgbClr val="0070C0"/>
                </a:solidFill>
              </a:rPr>
            </a:br>
            <a:endParaRPr lang="ru-RU" b="1" dirty="0">
              <a:solidFill>
                <a:srgbClr val="0070C0"/>
              </a:solidFill>
            </a:endParaRPr>
          </a:p>
          <a:p>
            <a:pPr algn="ctr"/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43" name="Прямокутник 42"/>
          <p:cNvSpPr/>
          <p:nvPr/>
        </p:nvSpPr>
        <p:spPr>
          <a:xfrm>
            <a:off x="3186451" y="4015324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5" name="Прямокутник 44"/>
          <p:cNvSpPr/>
          <p:nvPr/>
        </p:nvSpPr>
        <p:spPr>
          <a:xfrm>
            <a:off x="9312399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20583" y="1532829"/>
            <a:ext cx="3291840" cy="19851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C000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Активний</a:t>
            </a:r>
            <a:r>
              <a:rPr lang="ru-RU" sz="1900" b="1" dirty="0">
                <a:solidFill>
                  <a:srgbClr val="0070C0"/>
                </a:solidFill>
              </a:rPr>
              <a:t> ультразвук як </a:t>
            </a:r>
            <a:r>
              <a:rPr lang="ru-RU" sz="1900" b="1" dirty="0" err="1">
                <a:solidFill>
                  <a:srgbClr val="0070C0"/>
                </a:solidFill>
              </a:rPr>
              <a:t>інструмент</a:t>
            </a:r>
            <a:r>
              <a:rPr lang="ru-RU" sz="1900" b="1" dirty="0">
                <a:solidFill>
                  <a:srgbClr val="0070C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інженерії</a:t>
            </a:r>
            <a:r>
              <a:rPr lang="ru-RU" sz="1900" b="1" dirty="0">
                <a:solidFill>
                  <a:srgbClr val="0070C0"/>
                </a:solidFill>
              </a:rPr>
              <a:t> </a:t>
            </a:r>
            <a:r>
              <a:rPr lang="ru-RU" sz="1900" b="1" dirty="0" err="1">
                <a:solidFill>
                  <a:srgbClr val="0070C0"/>
                </a:solidFill>
              </a:rPr>
              <a:t>дефектів</a:t>
            </a:r>
            <a:r>
              <a:rPr lang="ru-RU" sz="1900" b="1" dirty="0">
                <a:solidFill>
                  <a:srgbClr val="0070C0"/>
                </a:solidFill>
              </a:rPr>
              <a:t> у  </a:t>
            </a:r>
            <a:r>
              <a:rPr lang="ru-RU" sz="1900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sz="1900" b="1" dirty="0">
                <a:solidFill>
                  <a:srgbClr val="0070C0"/>
                </a:solidFill>
              </a:rPr>
              <a:t> системах </a:t>
            </a:r>
          </a:p>
          <a:p>
            <a:pPr algn="ctr"/>
            <a:r>
              <a:rPr lang="ru-RU" sz="1900" b="1" dirty="0">
                <a:solidFill>
                  <a:srgbClr val="0070C0"/>
                </a:solidFill>
              </a:rPr>
              <a:t>(</a:t>
            </a:r>
            <a:r>
              <a:rPr lang="ru-RU" sz="1900" b="1" dirty="0" err="1">
                <a:solidFill>
                  <a:srgbClr val="0070C0"/>
                </a:solidFill>
              </a:rPr>
              <a:t>н.к</a:t>
            </a:r>
            <a:r>
              <a:rPr lang="ru-RU" sz="1900" b="1" dirty="0">
                <a:solidFill>
                  <a:srgbClr val="0070C0"/>
                </a:solidFill>
              </a:rPr>
              <a:t>.  проф. </a:t>
            </a:r>
            <a:r>
              <a:rPr lang="ru-RU" sz="1900" b="1" dirty="0" err="1">
                <a:solidFill>
                  <a:srgbClr val="0070C0"/>
                </a:solidFill>
              </a:rPr>
              <a:t>Оліх</a:t>
            </a:r>
            <a:r>
              <a:rPr lang="ru-RU" sz="1900" b="1" dirty="0">
                <a:solidFill>
                  <a:srgbClr val="0070C0"/>
                </a:solidFill>
              </a:rPr>
              <a:t> О.Я.)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403845" y="4220773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0070C0"/>
                </a:solidFill>
              </a:rPr>
              <a:t>Використання</a:t>
            </a:r>
            <a:r>
              <a:rPr lang="ru-RU" b="1" dirty="0">
                <a:solidFill>
                  <a:srgbClr val="0070C0"/>
                </a:solidFill>
              </a:rPr>
              <a:t> машинного </a:t>
            </a:r>
            <a:r>
              <a:rPr lang="ru-RU" b="1" dirty="0" err="1">
                <a:solidFill>
                  <a:srgbClr val="0070C0"/>
                </a:solidFill>
              </a:rPr>
              <a:t>навчання</a:t>
            </a:r>
            <a:r>
              <a:rPr lang="ru-RU" b="1" dirty="0">
                <a:solidFill>
                  <a:srgbClr val="0070C0"/>
                </a:solidFill>
              </a:rPr>
              <a:t> для </a:t>
            </a:r>
            <a:r>
              <a:rPr lang="ru-RU" b="1" dirty="0" err="1">
                <a:solidFill>
                  <a:srgbClr val="0070C0"/>
                </a:solidFill>
              </a:rPr>
              <a:t>характеризації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напівпровідникових</a:t>
            </a:r>
            <a:r>
              <a:rPr lang="ru-RU" b="1" dirty="0">
                <a:solidFill>
                  <a:srgbClr val="0070C0"/>
                </a:solidFill>
              </a:rPr>
              <a:t> систем</a:t>
            </a:r>
          </a:p>
          <a:p>
            <a:pPr algn="ctr"/>
            <a:r>
              <a:rPr lang="ru-RU" sz="1600" b="1" dirty="0">
                <a:solidFill>
                  <a:srgbClr val="0070C0"/>
                </a:solidFill>
              </a:rPr>
              <a:t>(</a:t>
            </a:r>
            <a:r>
              <a:rPr lang="ru-RU" sz="1600" b="1" dirty="0" err="1">
                <a:solidFill>
                  <a:srgbClr val="0070C0"/>
                </a:solidFill>
              </a:rPr>
              <a:t>н.к</a:t>
            </a:r>
            <a:r>
              <a:rPr lang="ru-RU" sz="1600" b="1" dirty="0">
                <a:solidFill>
                  <a:srgbClr val="0070C0"/>
                </a:solidFill>
              </a:rPr>
              <a:t>. проф. Оліх </a:t>
            </a:r>
            <a:r>
              <a:rPr lang="ru-RU" sz="1600" b="1" dirty="0" err="1">
                <a:solidFill>
                  <a:srgbClr val="0070C0"/>
                </a:solidFill>
              </a:rPr>
              <a:t>О.Я</a:t>
            </a:r>
            <a:r>
              <a:rPr lang="ru-RU" sz="1600" b="1" dirty="0">
                <a:solidFill>
                  <a:srgbClr val="0070C0"/>
                </a:solidFill>
              </a:rPr>
              <a:t>.)</a:t>
            </a:r>
          </a:p>
          <a:p>
            <a:pPr algn="ctr"/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46" name="Прямокутник 45"/>
          <p:cNvSpPr/>
          <p:nvPr/>
        </p:nvSpPr>
        <p:spPr>
          <a:xfrm>
            <a:off x="6249425" y="4015322"/>
            <a:ext cx="2720931" cy="24629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uk-UA" sz="2200" b="1">
              <a:solidFill>
                <a:srgbClr val="B4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30399" y="4228824"/>
            <a:ext cx="2558982" cy="1969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rgbClr val="0070C0"/>
                </a:solidFill>
              </a:rPr>
              <a:t>Фізика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фототермоакустичних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явищ</a:t>
            </a:r>
            <a:r>
              <a:rPr lang="ru-RU" b="1" dirty="0">
                <a:solidFill>
                  <a:srgbClr val="0070C0"/>
                </a:solidFill>
              </a:rPr>
              <a:t> в </a:t>
            </a:r>
            <a:r>
              <a:rPr lang="ru-RU" b="1" dirty="0" err="1">
                <a:solidFill>
                  <a:srgbClr val="0070C0"/>
                </a:solidFill>
              </a:rPr>
              <a:t>низькорозмірних</a:t>
            </a:r>
            <a:r>
              <a:rPr lang="ru-RU" b="1" dirty="0">
                <a:solidFill>
                  <a:srgbClr val="0070C0"/>
                </a:solidFill>
              </a:rPr>
              <a:t> системах</a:t>
            </a:r>
          </a:p>
          <a:p>
            <a:pPr algn="ctr"/>
            <a:r>
              <a:rPr lang="ru-RU" sz="1600" b="1" dirty="0">
                <a:solidFill>
                  <a:srgbClr val="0070C0"/>
                </a:solidFill>
              </a:rPr>
              <a:t>(</a:t>
            </a:r>
            <a:r>
              <a:rPr lang="ru-RU" sz="1600" b="1" dirty="0" err="1">
                <a:solidFill>
                  <a:srgbClr val="0070C0"/>
                </a:solidFill>
              </a:rPr>
              <a:t>н.к</a:t>
            </a:r>
            <a:r>
              <a:rPr lang="ru-RU" sz="1600" b="1" dirty="0">
                <a:solidFill>
                  <a:srgbClr val="0070C0"/>
                </a:solidFill>
              </a:rPr>
              <a:t>. к.ф.-м.н. </a:t>
            </a:r>
            <a:r>
              <a:rPr lang="ru-RU" sz="1600" b="1" dirty="0" err="1">
                <a:solidFill>
                  <a:srgbClr val="0070C0"/>
                </a:solidFill>
              </a:rPr>
              <a:t>Ліщук</a:t>
            </a:r>
            <a:r>
              <a:rPr lang="ru-RU" sz="1600" b="1" dirty="0">
                <a:solidFill>
                  <a:srgbClr val="0070C0"/>
                </a:solidFill>
              </a:rPr>
              <a:t> П.О., </a:t>
            </a:r>
            <a:r>
              <a:rPr lang="ru-RU" sz="1600" b="1" dirty="0" err="1">
                <a:solidFill>
                  <a:srgbClr val="0070C0"/>
                </a:solidFill>
              </a:rPr>
              <a:t>к.ф</a:t>
            </a:r>
            <a:r>
              <a:rPr lang="ru-RU" sz="1600" b="1" dirty="0">
                <a:solidFill>
                  <a:srgbClr val="0070C0"/>
                </a:solidFill>
              </a:rPr>
              <a:t>.-м.-н. Кузьмич А.Г.)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5052" y="4190029"/>
            <a:ext cx="2549356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sz="1700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Рентгенівська</a:t>
            </a:r>
            <a:r>
              <a:rPr lang="ru-RU" b="1" dirty="0">
                <a:solidFill>
                  <a:srgbClr val="0070C0"/>
                </a:solidFill>
              </a:rPr>
              <a:t>  </a:t>
            </a:r>
            <a:r>
              <a:rPr lang="ru-RU" b="1" dirty="0" err="1">
                <a:solidFill>
                  <a:srgbClr val="0070C0"/>
                </a:solidFill>
              </a:rPr>
              <a:t>дифрактометрія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конденсованих</a:t>
            </a:r>
            <a:r>
              <a:rPr lang="ru-RU" b="1" dirty="0">
                <a:solidFill>
                  <a:srgbClr val="0070C0"/>
                </a:solidFill>
              </a:rPr>
              <a:t> систем</a:t>
            </a:r>
          </a:p>
          <a:p>
            <a:pPr algn="ctr"/>
            <a:endParaRPr lang="ru-RU" b="1" dirty="0">
              <a:solidFill>
                <a:srgbClr val="0070C0"/>
              </a:solidFill>
            </a:endParaRPr>
          </a:p>
          <a:p>
            <a:pPr algn="ctr"/>
            <a:r>
              <a:rPr lang="ru-RU" b="1" dirty="0">
                <a:solidFill>
                  <a:srgbClr val="0070C0"/>
                </a:solidFill>
              </a:rPr>
              <a:t>(</a:t>
            </a:r>
            <a:r>
              <a:rPr lang="ru-RU" sz="1600" b="1" dirty="0" err="1">
                <a:solidFill>
                  <a:srgbClr val="0070C0"/>
                </a:solidFill>
              </a:rPr>
              <a:t>н.к</a:t>
            </a:r>
            <a:r>
              <a:rPr lang="ru-RU" sz="1600" b="1" dirty="0">
                <a:solidFill>
                  <a:srgbClr val="0070C0"/>
                </a:solidFill>
              </a:rPr>
              <a:t>. проф. </a:t>
            </a:r>
            <a:r>
              <a:rPr lang="ru-RU" sz="1600" b="1" dirty="0" err="1">
                <a:solidFill>
                  <a:srgbClr val="0070C0"/>
                </a:solidFill>
              </a:rPr>
              <a:t>Боровий</a:t>
            </a:r>
            <a:r>
              <a:rPr lang="ru-RU" sz="1600" b="1" dirty="0">
                <a:solidFill>
                  <a:srgbClr val="0070C0"/>
                </a:solidFill>
              </a:rPr>
              <a:t> </a:t>
            </a:r>
            <a:r>
              <a:rPr lang="ru-RU" sz="1600" b="1" dirty="0" err="1">
                <a:solidFill>
                  <a:srgbClr val="0070C0"/>
                </a:solidFill>
              </a:rPr>
              <a:t>М.О</a:t>
            </a:r>
            <a:r>
              <a:rPr lang="ru-RU" sz="1600" b="1" dirty="0">
                <a:solidFill>
                  <a:srgbClr val="0070C0"/>
                </a:solidFill>
              </a:rPr>
              <a:t>.</a:t>
            </a:r>
            <a:r>
              <a:rPr lang="ru-RU" b="1" dirty="0">
                <a:solidFill>
                  <a:srgbClr val="0070C0"/>
                </a:solidFill>
              </a:rPr>
              <a:t>)</a:t>
            </a:r>
          </a:p>
          <a:p>
            <a:pPr algn="ctr"/>
            <a:endParaRPr lang="ru-RU" b="1" dirty="0">
              <a:solidFill>
                <a:srgbClr val="0070C0"/>
              </a:solidFill>
            </a:endParaRPr>
          </a:p>
          <a:p>
            <a:pPr algn="ctr"/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5970" y="4220773"/>
            <a:ext cx="2481892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b="1" dirty="0" err="1">
                <a:solidFill>
                  <a:srgbClr val="0070C0"/>
                </a:solidFill>
              </a:rPr>
              <a:t>Наноструктуровані</a:t>
            </a:r>
            <a:r>
              <a:rPr lang="uk-UA" b="1" dirty="0">
                <a:solidFill>
                  <a:srgbClr val="0070C0"/>
                </a:solidFill>
              </a:rPr>
              <a:t> полімерні композити для захисту від мікрохвильового випромінювання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(</a:t>
            </a:r>
            <a:r>
              <a:rPr lang="uk-UA" sz="1600" b="1" dirty="0" err="1">
                <a:solidFill>
                  <a:srgbClr val="0070C0"/>
                </a:solidFill>
              </a:rPr>
              <a:t>н.к</a:t>
            </a:r>
            <a:r>
              <a:rPr lang="uk-UA" sz="1600" b="1" dirty="0">
                <a:solidFill>
                  <a:srgbClr val="0070C0"/>
                </a:solidFill>
              </a:rPr>
              <a:t>. д.ф.-</a:t>
            </a:r>
            <a:r>
              <a:rPr lang="uk-UA" sz="1600" b="1" dirty="0" err="1">
                <a:solidFill>
                  <a:srgbClr val="0070C0"/>
                </a:solidFill>
              </a:rPr>
              <a:t>м.н</a:t>
            </a:r>
            <a:r>
              <a:rPr lang="uk-UA" sz="1600" b="1" dirty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uk-UA" sz="1600" b="1" dirty="0">
                <a:solidFill>
                  <a:srgbClr val="0070C0"/>
                </a:solidFill>
              </a:rPr>
              <a:t> Вовченко Л.Л.)</a:t>
            </a:r>
          </a:p>
        </p:txBody>
      </p:sp>
    </p:spTree>
    <p:extLst>
      <p:ext uri="{BB962C8B-B14F-4D97-AF65-F5344CB8AC3E}">
        <p14:creationId xmlns:p14="http://schemas.microsoft.com/office/powerpoint/2010/main" val="138839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 animBg="1"/>
      <p:bldP spid="37" grpId="0" animBg="1"/>
      <p:bldP spid="38" grpId="0" animBg="1"/>
      <p:bldP spid="11" grpId="0" animBg="1"/>
      <p:bldP spid="35" grpId="0" animBg="1"/>
      <p:bldP spid="43" grpId="0" animBg="1"/>
      <p:bldP spid="45" grpId="0" animBg="1"/>
      <p:bldP spid="34" grpId="0" animBg="1"/>
      <p:bldP spid="42" grpId="0" animBg="1"/>
      <p:bldP spid="46" grpId="0" animBg="1"/>
      <p:bldP spid="47" grpId="0" animBg="1"/>
      <p:bldP spid="4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40862"/>
            <a:ext cx="12192000" cy="614933"/>
          </a:xfrm>
        </p:spPr>
        <p:txBody>
          <a:bodyPr>
            <a:normAutofit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Навчальні дисципліни</a:t>
            </a:r>
          </a:p>
        </p:txBody>
      </p:sp>
      <p:sp>
        <p:nvSpPr>
          <p:cNvPr id="24" name="Шестикутник 23"/>
          <p:cNvSpPr/>
          <p:nvPr/>
        </p:nvSpPr>
        <p:spPr>
          <a:xfrm>
            <a:off x="106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chemeClr val="bg1"/>
                </a:solidFill>
              </a:rPr>
              <a:t>Фізика твердого тіла</a:t>
            </a:r>
          </a:p>
        </p:txBody>
      </p:sp>
      <p:sp>
        <p:nvSpPr>
          <p:cNvPr id="32" name="Шестикутник 31"/>
          <p:cNvSpPr/>
          <p:nvPr/>
        </p:nvSpPr>
        <p:spPr>
          <a:xfrm>
            <a:off x="6202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FF4B"/>
                </a:solidFill>
              </a:rPr>
              <a:t>Основи фізики </a:t>
            </a:r>
            <a:r>
              <a:rPr lang="uk-UA" sz="2200" b="1" dirty="0" err="1">
                <a:solidFill>
                  <a:srgbClr val="FFFF4B"/>
                </a:solidFill>
              </a:rPr>
              <a:t>наносистем</a:t>
            </a:r>
            <a:endParaRPr lang="uk-UA" sz="2200" b="1" dirty="0">
              <a:solidFill>
                <a:srgbClr val="FFFF4B"/>
              </a:solidFill>
            </a:endParaRPr>
          </a:p>
        </p:txBody>
      </p:sp>
      <p:sp>
        <p:nvSpPr>
          <p:cNvPr id="33" name="Шестикутник 32"/>
          <p:cNvSpPr/>
          <p:nvPr/>
        </p:nvSpPr>
        <p:spPr>
          <a:xfrm>
            <a:off x="106680" y="23214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chemeClr val="bg1"/>
                </a:solidFill>
              </a:rPr>
              <a:t>Механічні властивості твердих тіл</a:t>
            </a:r>
          </a:p>
        </p:txBody>
      </p:sp>
      <p:sp>
        <p:nvSpPr>
          <p:cNvPr id="34" name="Шестикутник 33"/>
          <p:cNvSpPr/>
          <p:nvPr/>
        </p:nvSpPr>
        <p:spPr>
          <a:xfrm>
            <a:off x="6202680" y="1779303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chemeClr val="bg1"/>
                </a:solidFill>
              </a:rPr>
              <a:t>Кристалічна будова твердих тіл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64057" y="1055795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3 курс</a:t>
            </a:r>
          </a:p>
        </p:txBody>
      </p:sp>
      <p:sp>
        <p:nvSpPr>
          <p:cNvPr id="38" name="Шестикутник 37"/>
          <p:cNvSpPr/>
          <p:nvPr/>
        </p:nvSpPr>
        <p:spPr>
          <a:xfrm>
            <a:off x="106680" y="5896962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rgbClr val="FFFF4B"/>
                </a:solidFill>
              </a:rPr>
              <a:t>Фізика</a:t>
            </a:r>
            <a:r>
              <a:rPr lang="ru-RU" sz="2100" b="1" dirty="0">
                <a:solidFill>
                  <a:srgbClr val="FFFF4B"/>
                </a:solidFill>
              </a:rPr>
              <a:t> </a:t>
            </a:r>
            <a:r>
              <a:rPr lang="ru-RU" sz="2100" b="1" dirty="0" err="1">
                <a:solidFill>
                  <a:srgbClr val="FFFF4B"/>
                </a:solidFill>
              </a:rPr>
              <a:t>низькорозмірних</a:t>
            </a:r>
            <a:r>
              <a:rPr lang="ru-RU" sz="2100" b="1" dirty="0">
                <a:solidFill>
                  <a:srgbClr val="FFFF4B"/>
                </a:solidFill>
              </a:rPr>
              <a:t> </a:t>
            </a:r>
            <a:r>
              <a:rPr lang="ru-RU" sz="2100" b="1" dirty="0" err="1">
                <a:solidFill>
                  <a:srgbClr val="FFFF4B"/>
                </a:solidFill>
              </a:rPr>
              <a:t>вуглецевих</a:t>
            </a:r>
            <a:r>
              <a:rPr lang="ru-RU" sz="2100" b="1" dirty="0">
                <a:solidFill>
                  <a:srgbClr val="FFFF4B"/>
                </a:solidFill>
              </a:rPr>
              <a:t> систем, </a:t>
            </a:r>
            <a:r>
              <a:rPr lang="ru-RU" sz="2100" b="1" dirty="0" err="1">
                <a:solidFill>
                  <a:srgbClr val="FFFF4B"/>
                </a:solidFill>
              </a:rPr>
              <a:t>фулеренів</a:t>
            </a:r>
            <a:r>
              <a:rPr lang="ru-RU" sz="2100" b="1" dirty="0">
                <a:solidFill>
                  <a:srgbClr val="FFFF4B"/>
                </a:solidFill>
              </a:rPr>
              <a:t>, </a:t>
            </a:r>
            <a:r>
              <a:rPr lang="ru-RU" sz="2100" b="1" dirty="0" err="1">
                <a:solidFill>
                  <a:srgbClr val="FFFF4B"/>
                </a:solidFill>
              </a:rPr>
              <a:t>нанотрубок</a:t>
            </a:r>
            <a:endParaRPr lang="ru-RU" sz="2100" b="1" dirty="0">
              <a:solidFill>
                <a:srgbClr val="FFFF4B"/>
              </a:solidFill>
            </a:endParaRPr>
          </a:p>
        </p:txBody>
      </p:sp>
      <p:sp>
        <p:nvSpPr>
          <p:cNvPr id="39" name="Шестикутник 38"/>
          <p:cNvSpPr/>
          <p:nvPr/>
        </p:nvSpPr>
        <p:spPr>
          <a:xfrm>
            <a:off x="106680" y="4225244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chemeClr val="bg1"/>
                </a:solidFill>
              </a:rPr>
              <a:t>Термодинаміка металів та сплавів</a:t>
            </a:r>
          </a:p>
        </p:txBody>
      </p:sp>
      <p:sp>
        <p:nvSpPr>
          <p:cNvPr id="40" name="Шестикутник 39"/>
          <p:cNvSpPr/>
          <p:nvPr/>
        </p:nvSpPr>
        <p:spPr>
          <a:xfrm>
            <a:off x="101002" y="356047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chemeClr val="bg1"/>
                </a:solidFill>
              </a:rPr>
              <a:t>Квантова теорія твердого тіла</a:t>
            </a:r>
          </a:p>
        </p:txBody>
      </p:sp>
      <p:sp>
        <p:nvSpPr>
          <p:cNvPr id="41" name="Шестикутник 40"/>
          <p:cNvSpPr/>
          <p:nvPr/>
        </p:nvSpPr>
        <p:spPr>
          <a:xfrm>
            <a:off x="6202680" y="5837719"/>
            <a:ext cx="5852160" cy="621447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FF4B"/>
                </a:solidFill>
              </a:rPr>
              <a:t>Матеріалознавство консолідованих </a:t>
            </a:r>
            <a:r>
              <a:rPr lang="uk-UA" sz="2200" b="1" dirty="0" err="1">
                <a:solidFill>
                  <a:srgbClr val="FFFF4B"/>
                </a:solidFill>
              </a:rPr>
              <a:t>наноструктур</a:t>
            </a:r>
            <a:endParaRPr lang="uk-UA" sz="2200" b="1" dirty="0">
              <a:solidFill>
                <a:srgbClr val="FFFF4B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79297" y="2680248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b="1" dirty="0">
                <a:solidFill>
                  <a:srgbClr val="002060"/>
                </a:solidFill>
              </a:rPr>
              <a:t>4 курс</a:t>
            </a:r>
          </a:p>
        </p:txBody>
      </p:sp>
      <p:sp>
        <p:nvSpPr>
          <p:cNvPr id="53" name="Шестикутник 52"/>
          <p:cNvSpPr/>
          <p:nvPr/>
        </p:nvSpPr>
        <p:spPr>
          <a:xfrm>
            <a:off x="6233162" y="5348455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rgbClr val="FFFF4B"/>
                </a:solidFill>
              </a:rPr>
              <a:t>Коливальні процеси в </a:t>
            </a:r>
            <a:r>
              <a:rPr lang="uk-UA" sz="2100" b="1" dirty="0" err="1">
                <a:solidFill>
                  <a:srgbClr val="FFFF4B"/>
                </a:solidFill>
              </a:rPr>
              <a:t>наноструктурах</a:t>
            </a:r>
            <a:endParaRPr lang="uk-UA" sz="2100" b="1" dirty="0">
              <a:solidFill>
                <a:srgbClr val="FFFF4B"/>
              </a:solidFill>
            </a:endParaRPr>
          </a:p>
        </p:txBody>
      </p:sp>
      <p:sp>
        <p:nvSpPr>
          <p:cNvPr id="54" name="Шестикутник 53"/>
          <p:cNvSpPr/>
          <p:nvPr/>
        </p:nvSpPr>
        <p:spPr>
          <a:xfrm>
            <a:off x="101002" y="5218321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100" b="1" dirty="0" err="1">
                <a:solidFill>
                  <a:schemeClr val="bg1"/>
                </a:solidFill>
              </a:rPr>
              <a:t>Вступ</a:t>
            </a:r>
            <a:r>
              <a:rPr lang="ru-RU" sz="2100" b="1" dirty="0">
                <a:solidFill>
                  <a:schemeClr val="bg1"/>
                </a:solidFill>
              </a:rPr>
              <a:t> до </a:t>
            </a:r>
            <a:r>
              <a:rPr lang="ru-RU" sz="2100" b="1" dirty="0" err="1">
                <a:solidFill>
                  <a:schemeClr val="bg1"/>
                </a:solidFill>
              </a:rPr>
              <a:t>фізики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невпорядкованих</a:t>
            </a:r>
            <a:r>
              <a:rPr lang="ru-RU" sz="2100" b="1" dirty="0">
                <a:solidFill>
                  <a:schemeClr val="bg1"/>
                </a:solidFill>
              </a:rPr>
              <a:t> систем</a:t>
            </a:r>
          </a:p>
        </p:txBody>
      </p:sp>
      <p:sp>
        <p:nvSpPr>
          <p:cNvPr id="55" name="Шестикутник 54"/>
          <p:cNvSpPr/>
          <p:nvPr/>
        </p:nvSpPr>
        <p:spPr>
          <a:xfrm>
            <a:off x="6202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FF4B"/>
                </a:solidFill>
              </a:rPr>
              <a:t>Фізика </a:t>
            </a:r>
            <a:r>
              <a:rPr lang="uk-UA" sz="2200" b="1" dirty="0" err="1">
                <a:solidFill>
                  <a:srgbClr val="FFFF4B"/>
                </a:solidFill>
              </a:rPr>
              <a:t>наноструктурних</a:t>
            </a:r>
            <a:r>
              <a:rPr lang="uk-UA" sz="2200" b="1" dirty="0">
                <a:solidFill>
                  <a:srgbClr val="FFFF4B"/>
                </a:solidFill>
              </a:rPr>
              <a:t> матеріалів</a:t>
            </a:r>
          </a:p>
        </p:txBody>
      </p:sp>
      <p:sp>
        <p:nvSpPr>
          <p:cNvPr id="56" name="Шестикутник 55"/>
          <p:cNvSpPr/>
          <p:nvPr/>
        </p:nvSpPr>
        <p:spPr>
          <a:xfrm>
            <a:off x="6202680" y="4234907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200" b="1" dirty="0">
                <a:solidFill>
                  <a:srgbClr val="FFFF4B"/>
                </a:solidFill>
              </a:rPr>
              <a:t>Фізика </a:t>
            </a:r>
            <a:r>
              <a:rPr lang="uk-UA" sz="2200" b="1" dirty="0" err="1">
                <a:solidFill>
                  <a:srgbClr val="FFFF4B"/>
                </a:solidFill>
              </a:rPr>
              <a:t>нанокомпозитів</a:t>
            </a:r>
            <a:endParaRPr lang="uk-UA" sz="2200" b="1" dirty="0">
              <a:solidFill>
                <a:srgbClr val="FFFF4B"/>
              </a:solidFill>
            </a:endParaRPr>
          </a:p>
        </p:txBody>
      </p:sp>
      <p:sp>
        <p:nvSpPr>
          <p:cNvPr id="57" name="Шестикутник 56"/>
          <p:cNvSpPr/>
          <p:nvPr/>
        </p:nvSpPr>
        <p:spPr>
          <a:xfrm>
            <a:off x="6202680" y="3428969"/>
            <a:ext cx="5852160" cy="576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ru-RU" sz="2200" b="1" dirty="0" err="1">
                <a:solidFill>
                  <a:srgbClr val="FFFF4B"/>
                </a:solidFill>
              </a:rPr>
              <a:t>Фізика</a:t>
            </a:r>
            <a:r>
              <a:rPr lang="ru-RU" sz="2200" b="1" dirty="0">
                <a:solidFill>
                  <a:srgbClr val="FFFF4B"/>
                </a:solidFill>
              </a:rPr>
              <a:t> </a:t>
            </a:r>
            <a:r>
              <a:rPr lang="ru-RU" sz="2200" b="1" dirty="0" err="1">
                <a:solidFill>
                  <a:srgbClr val="FFFF4B"/>
                </a:solidFill>
              </a:rPr>
              <a:t>напівпровідників</a:t>
            </a:r>
            <a:r>
              <a:rPr lang="ru-RU" sz="2200" b="1" dirty="0">
                <a:solidFill>
                  <a:srgbClr val="FFFF4B"/>
                </a:solidFill>
              </a:rPr>
              <a:t>  та </a:t>
            </a:r>
            <a:r>
              <a:rPr lang="ru-RU" sz="2200" b="1" dirty="0" err="1">
                <a:solidFill>
                  <a:srgbClr val="FFFF4B"/>
                </a:solidFill>
              </a:rPr>
              <a:t>нанорозмірних</a:t>
            </a:r>
            <a:r>
              <a:rPr lang="ru-RU" sz="2200" b="1" dirty="0">
                <a:solidFill>
                  <a:srgbClr val="FFFF4B"/>
                </a:solidFill>
              </a:rPr>
              <a:t> н/п систем</a:t>
            </a:r>
          </a:p>
        </p:txBody>
      </p:sp>
      <p:sp>
        <p:nvSpPr>
          <p:cNvPr id="58" name="Шестикутник 57"/>
          <p:cNvSpPr/>
          <p:nvPr/>
        </p:nvSpPr>
        <p:spPr>
          <a:xfrm>
            <a:off x="106680" y="4791681"/>
            <a:ext cx="5852160" cy="324000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uk-UA" sz="2100" b="1" dirty="0">
                <a:solidFill>
                  <a:schemeClr val="bg1"/>
                </a:solidFill>
              </a:rPr>
              <a:t>Методи рентгеноструктурного аналізу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96" y="343328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5731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961" y="387172"/>
            <a:ext cx="12192000" cy="597255"/>
          </a:xfrm>
        </p:spPr>
        <p:txBody>
          <a:bodyPr>
            <a:normAutofit/>
          </a:bodyPr>
          <a:lstStyle/>
          <a:p>
            <a:r>
              <a:rPr lang="uk-UA" sz="2800" dirty="0">
                <a:solidFill>
                  <a:srgbClr val="002060"/>
                </a:solidFill>
              </a:rPr>
              <a:t>Наукові </a:t>
            </a:r>
            <a:r>
              <a:rPr lang="uk-UA" sz="2800" dirty="0" err="1">
                <a:solidFill>
                  <a:srgbClr val="002060"/>
                </a:solidFill>
              </a:rPr>
              <a:t>проєкти</a:t>
            </a:r>
            <a:r>
              <a:rPr lang="uk-UA" sz="2800" dirty="0">
                <a:solidFill>
                  <a:srgbClr val="002060"/>
                </a:solidFill>
              </a:rPr>
              <a:t> та гранти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uk-UA" sz="2800" dirty="0">
                <a:solidFill>
                  <a:srgbClr val="002060"/>
                </a:solidFill>
              </a:rPr>
              <a:t>кафедри фізики металів</a:t>
            </a:r>
            <a:endParaRPr lang="uk-UA" sz="2800" b="0" dirty="0">
              <a:solidFill>
                <a:srgbClr val="00206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5" y="304800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Шестикутник 3"/>
          <p:cNvSpPr/>
          <p:nvPr/>
        </p:nvSpPr>
        <p:spPr>
          <a:xfrm>
            <a:off x="0" y="1709603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206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100" b="1" dirty="0" err="1">
                <a:solidFill>
                  <a:schemeClr val="bg1"/>
                </a:solidFill>
              </a:rPr>
              <a:t>Держбюджетні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науково-дослідні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роботи</a:t>
            </a:r>
            <a:endParaRPr lang="ru-RU" sz="2100" b="1" dirty="0">
              <a:solidFill>
                <a:schemeClr val="bg1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4193343" y="1528007"/>
            <a:ext cx="7971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«</a:t>
            </a:r>
            <a:r>
              <a:rPr lang="uk-UA" b="1" i="1" dirty="0">
                <a:solidFill>
                  <a:srgbClr val="002060"/>
                </a:solidFill>
              </a:rPr>
              <a:t>Синтез </a:t>
            </a:r>
            <a:r>
              <a:rPr lang="uk-UA" b="1" i="1" dirty="0" err="1">
                <a:solidFill>
                  <a:srgbClr val="002060"/>
                </a:solidFill>
              </a:rPr>
              <a:t>біосумісних</a:t>
            </a:r>
            <a:r>
              <a:rPr lang="uk-UA" b="1" i="1" dirty="0">
                <a:solidFill>
                  <a:srgbClr val="002060"/>
                </a:solidFill>
              </a:rPr>
              <a:t> металокерамічних композитів для підвищення зносостійкості медичних інструментів та </a:t>
            </a:r>
            <a:r>
              <a:rPr lang="uk-UA" b="1" i="1" dirty="0" err="1">
                <a:solidFill>
                  <a:srgbClr val="002060"/>
                </a:solidFill>
              </a:rPr>
              <a:t>імплантів</a:t>
            </a:r>
            <a:r>
              <a:rPr lang="uk-UA" b="1" i="1" dirty="0">
                <a:solidFill>
                  <a:srgbClr val="002060"/>
                </a:solidFill>
              </a:rPr>
              <a:t> на основі титану</a:t>
            </a:r>
            <a:r>
              <a:rPr lang="ru-RU" b="1" dirty="0">
                <a:solidFill>
                  <a:srgbClr val="002060"/>
                </a:solidFill>
              </a:rPr>
              <a:t>»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2060"/>
                </a:solidFill>
              </a:rPr>
              <a:t>«</a:t>
            </a:r>
            <a:r>
              <a:rPr lang="ru-RU" b="1" i="1" dirty="0" err="1">
                <a:solidFill>
                  <a:srgbClr val="002060"/>
                </a:solidFill>
              </a:rPr>
              <a:t>Механізми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формування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керамічних</a:t>
            </a:r>
            <a:r>
              <a:rPr lang="ru-RU" b="1" i="1" dirty="0">
                <a:solidFill>
                  <a:srgbClr val="002060"/>
                </a:solidFill>
              </a:rPr>
              <a:t> та </a:t>
            </a:r>
            <a:r>
              <a:rPr lang="ru-RU" b="1" i="1" dirty="0" err="1">
                <a:solidFill>
                  <a:srgbClr val="002060"/>
                </a:solidFill>
              </a:rPr>
              <a:t>металічних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наноматеріалів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перспективних</a:t>
            </a:r>
            <a:r>
              <a:rPr lang="ru-RU" b="1" i="1" dirty="0">
                <a:solidFill>
                  <a:srgbClr val="002060"/>
                </a:solidFill>
              </a:rPr>
              <a:t> для </a:t>
            </a:r>
            <a:r>
              <a:rPr lang="ru-RU" b="1" i="1" dirty="0" err="1">
                <a:solidFill>
                  <a:srgbClr val="002060"/>
                </a:solidFill>
              </a:rPr>
              <a:t>використання</a:t>
            </a:r>
            <a:r>
              <a:rPr lang="ru-RU" b="1" i="1" dirty="0">
                <a:solidFill>
                  <a:srgbClr val="002060"/>
                </a:solidFill>
              </a:rPr>
              <a:t> в </a:t>
            </a:r>
            <a:r>
              <a:rPr lang="ru-RU" b="1" i="1" dirty="0" err="1">
                <a:solidFill>
                  <a:srgbClr val="002060"/>
                </a:solidFill>
              </a:rPr>
              <a:t>подвійних</a:t>
            </a:r>
            <a:r>
              <a:rPr lang="ru-RU" b="1" i="1" dirty="0">
                <a:solidFill>
                  <a:srgbClr val="002060"/>
                </a:solidFill>
              </a:rPr>
              <a:t> </a:t>
            </a:r>
            <a:r>
              <a:rPr lang="ru-RU" b="1" i="1" dirty="0" err="1">
                <a:solidFill>
                  <a:srgbClr val="002060"/>
                </a:solidFill>
              </a:rPr>
              <a:t>технологіях</a:t>
            </a:r>
            <a:r>
              <a:rPr lang="ru-RU" b="1" i="1" dirty="0">
                <a:solidFill>
                  <a:srgbClr val="002060"/>
                </a:solidFill>
              </a:rPr>
              <a:t>»</a:t>
            </a:r>
            <a:endParaRPr lang="uk-UA" b="1" i="1" dirty="0">
              <a:solidFill>
                <a:srgbClr val="002060"/>
              </a:solidFill>
            </a:endParaRPr>
          </a:p>
        </p:txBody>
      </p:sp>
      <p:sp>
        <p:nvSpPr>
          <p:cNvPr id="7" name="Шестикутник 6"/>
          <p:cNvSpPr/>
          <p:nvPr/>
        </p:nvSpPr>
        <p:spPr>
          <a:xfrm>
            <a:off x="0" y="3557998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0070C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Гранти Національного фонду досліджень України</a:t>
            </a:r>
          </a:p>
        </p:txBody>
      </p:sp>
      <p:sp>
        <p:nvSpPr>
          <p:cNvPr id="8" name="Прямокутник 7"/>
          <p:cNvSpPr/>
          <p:nvPr/>
        </p:nvSpPr>
        <p:spPr>
          <a:xfrm>
            <a:off x="4247269" y="3472110"/>
            <a:ext cx="791776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70C0"/>
                </a:solidFill>
              </a:rPr>
              <a:t>«</a:t>
            </a:r>
            <a:r>
              <a:rPr lang="ru-RU" b="1" i="1" dirty="0" err="1">
                <a:solidFill>
                  <a:srgbClr val="0070C0"/>
                </a:solidFill>
              </a:rPr>
              <a:t>Розробка</a:t>
            </a:r>
            <a:r>
              <a:rPr lang="ru-RU" b="1" i="1" dirty="0">
                <a:solidFill>
                  <a:srgbClr val="0070C0"/>
                </a:solidFill>
              </a:rPr>
              <a:t> та синтез </a:t>
            </a:r>
            <a:r>
              <a:rPr lang="ru-RU" b="1" i="1" dirty="0" err="1">
                <a:solidFill>
                  <a:srgbClr val="0070C0"/>
                </a:solidFill>
              </a:rPr>
              <a:t>ударостійких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бронекерамік</a:t>
            </a:r>
            <a:r>
              <a:rPr lang="ru-RU" b="1" i="1" dirty="0">
                <a:solidFill>
                  <a:srgbClr val="0070C0"/>
                </a:solidFill>
              </a:rPr>
              <a:t> для систем </a:t>
            </a:r>
            <a:r>
              <a:rPr lang="ru-RU" b="1" i="1" dirty="0" err="1">
                <a:solidFill>
                  <a:srgbClr val="0070C0"/>
                </a:solidFill>
              </a:rPr>
              <a:t>захисту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від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вогнепальних</a:t>
            </a:r>
            <a:r>
              <a:rPr lang="ru-RU" b="1" i="1" dirty="0">
                <a:solidFill>
                  <a:srgbClr val="0070C0"/>
                </a:solidFill>
              </a:rPr>
              <a:t> та </a:t>
            </a:r>
            <a:r>
              <a:rPr lang="ru-RU" b="1" i="1" dirty="0" err="1">
                <a:solidFill>
                  <a:srgbClr val="0070C0"/>
                </a:solidFill>
              </a:rPr>
              <a:t>уламкових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уражень</a:t>
            </a:r>
            <a:r>
              <a:rPr lang="ru-RU" b="1" i="1" dirty="0">
                <a:solidFill>
                  <a:srgbClr val="0070C0"/>
                </a:solidFill>
              </a:rPr>
              <a:t> »</a:t>
            </a:r>
            <a:endParaRPr lang="en-US" sz="700" b="1" i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600" b="1" i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0070C0"/>
                </a:solidFill>
              </a:rPr>
              <a:t>«</a:t>
            </a:r>
            <a:r>
              <a:rPr lang="ru-RU" b="1" i="1" dirty="0" err="1">
                <a:solidFill>
                  <a:srgbClr val="0070C0"/>
                </a:solidFill>
              </a:rPr>
              <a:t>Комп’ютерний</a:t>
            </a:r>
            <a:r>
              <a:rPr lang="ru-RU" b="1" i="1" dirty="0">
                <a:solidFill>
                  <a:srgbClr val="0070C0"/>
                </a:solidFill>
              </a:rPr>
              <a:t> дизайн, синтез і </a:t>
            </a:r>
            <a:r>
              <a:rPr lang="ru-RU" b="1" i="1" dirty="0" err="1">
                <a:solidFill>
                  <a:srgbClr val="0070C0"/>
                </a:solidFill>
              </a:rPr>
              <a:t>теплотранспортні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властивості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кремнієвих</a:t>
            </a:r>
            <a:r>
              <a:rPr lang="ru-RU" b="1" i="1" dirty="0">
                <a:solidFill>
                  <a:srgbClr val="0070C0"/>
                </a:solidFill>
              </a:rPr>
              <a:t> наноструктур для </a:t>
            </a:r>
            <a:r>
              <a:rPr lang="ru-RU" b="1" i="1" dirty="0" err="1">
                <a:solidFill>
                  <a:srgbClr val="0070C0"/>
                </a:solidFill>
              </a:rPr>
              <a:t>енергоефективних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застосувань</a:t>
            </a:r>
            <a:r>
              <a:rPr lang="ru-RU" b="1" i="1" dirty="0">
                <a:solidFill>
                  <a:srgbClr val="0070C0"/>
                </a:solidFill>
              </a:rPr>
              <a:t>»</a:t>
            </a:r>
            <a:endParaRPr lang="uk-UA" b="1" i="1" dirty="0">
              <a:solidFill>
                <a:srgbClr val="0070C0"/>
              </a:solidFill>
            </a:endParaRPr>
          </a:p>
        </p:txBody>
      </p:sp>
      <p:sp>
        <p:nvSpPr>
          <p:cNvPr id="10" name="Шестикутник 9"/>
          <p:cNvSpPr/>
          <p:nvPr/>
        </p:nvSpPr>
        <p:spPr>
          <a:xfrm>
            <a:off x="0" y="5526923"/>
            <a:ext cx="3995224" cy="1015663"/>
          </a:xfrm>
          <a:prstGeom prst="hexagon">
            <a:avLst>
              <a:gd name="adj" fmla="val 38203"/>
              <a:gd name="vf" fmla="val 115470"/>
            </a:avLst>
          </a:prstGeom>
          <a:solidFill>
            <a:srgbClr val="7030A0"/>
          </a:solidFill>
          <a:ln>
            <a:noFill/>
          </a:ln>
          <a:effectLst>
            <a:outerShdw blurRad="101600" dist="1397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Міжнародні </a:t>
            </a:r>
            <a:r>
              <a:rPr lang="uk-UA" sz="2000" b="1" dirty="0" err="1">
                <a:solidFill>
                  <a:schemeClr val="bg1"/>
                </a:solidFill>
              </a:rPr>
              <a:t>проєкти</a:t>
            </a:r>
            <a:endParaRPr lang="uk-UA" sz="2000" b="1" dirty="0">
              <a:solidFill>
                <a:schemeClr val="bg1"/>
              </a:solidFill>
            </a:endParaRPr>
          </a:p>
        </p:txBody>
      </p:sp>
      <p:sp>
        <p:nvSpPr>
          <p:cNvPr id="11" name="Прямокутник 10"/>
          <p:cNvSpPr/>
          <p:nvPr/>
        </p:nvSpPr>
        <p:spPr>
          <a:xfrm>
            <a:off x="4247269" y="5660153"/>
            <a:ext cx="7971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i="1" dirty="0">
                <a:solidFill>
                  <a:srgbClr val="7030A0"/>
                </a:solidFill>
              </a:rPr>
              <a:t> «Структура та </a:t>
            </a:r>
            <a:r>
              <a:rPr lang="ru-RU" b="1" i="1" dirty="0" err="1">
                <a:solidFill>
                  <a:srgbClr val="7030A0"/>
                </a:solidFill>
              </a:rPr>
              <a:t>властивості</a:t>
            </a:r>
            <a:r>
              <a:rPr lang="ru-RU" b="1" i="1" dirty="0">
                <a:solidFill>
                  <a:srgbClr val="7030A0"/>
                </a:solidFill>
              </a:rPr>
              <a:t> </a:t>
            </a:r>
            <a:r>
              <a:rPr lang="ru-RU" b="1" i="1" dirty="0" err="1">
                <a:solidFill>
                  <a:srgbClr val="7030A0"/>
                </a:solidFill>
              </a:rPr>
              <a:t>високоентропійних</a:t>
            </a:r>
            <a:r>
              <a:rPr lang="ru-RU" b="1" i="1" dirty="0">
                <a:solidFill>
                  <a:srgbClr val="7030A0"/>
                </a:solidFill>
              </a:rPr>
              <a:t> </a:t>
            </a:r>
            <a:r>
              <a:rPr lang="ru-RU" b="1" i="1" dirty="0" err="1">
                <a:solidFill>
                  <a:srgbClr val="7030A0"/>
                </a:solidFill>
              </a:rPr>
              <a:t>диборидів</a:t>
            </a:r>
            <a:r>
              <a:rPr lang="ru-RU" b="1" i="1" dirty="0">
                <a:solidFill>
                  <a:srgbClr val="7030A0"/>
                </a:solidFill>
              </a:rPr>
              <a:t> </a:t>
            </a:r>
            <a:r>
              <a:rPr lang="ru-RU" b="1" i="1" dirty="0" err="1">
                <a:solidFill>
                  <a:srgbClr val="7030A0"/>
                </a:solidFill>
              </a:rPr>
              <a:t>металів</a:t>
            </a:r>
            <a:r>
              <a:rPr lang="ru-RU" b="1" i="1" dirty="0">
                <a:solidFill>
                  <a:srgbClr val="7030A0"/>
                </a:solidFill>
              </a:rPr>
              <a:t>, </a:t>
            </a:r>
            <a:r>
              <a:rPr lang="ru-RU" b="1" i="1" dirty="0" err="1">
                <a:solidFill>
                  <a:srgbClr val="7030A0"/>
                </a:solidFill>
              </a:rPr>
              <a:t>виготовлених</a:t>
            </a:r>
            <a:r>
              <a:rPr lang="ru-RU" b="1" i="1" dirty="0">
                <a:solidFill>
                  <a:srgbClr val="7030A0"/>
                </a:solidFill>
              </a:rPr>
              <a:t> методом </a:t>
            </a:r>
            <a:r>
              <a:rPr lang="ru-RU" b="1" i="1" dirty="0" err="1">
                <a:solidFill>
                  <a:srgbClr val="7030A0"/>
                </a:solidFill>
              </a:rPr>
              <a:t>реакційного</a:t>
            </a:r>
            <a:r>
              <a:rPr lang="ru-RU" b="1" i="1" dirty="0">
                <a:solidFill>
                  <a:srgbClr val="7030A0"/>
                </a:solidFill>
              </a:rPr>
              <a:t> синтезу»</a:t>
            </a:r>
            <a:endParaRPr lang="uk-UA" b="1" i="1" dirty="0">
              <a:solidFill>
                <a:srgbClr val="7030A0"/>
              </a:solidFill>
            </a:endParaRPr>
          </a:p>
        </p:txBody>
      </p:sp>
      <p:sp>
        <p:nvSpPr>
          <p:cNvPr id="14" name="Ліва фігурна дужка 13"/>
          <p:cNvSpPr/>
          <p:nvPr/>
        </p:nvSpPr>
        <p:spPr>
          <a:xfrm>
            <a:off x="3995224" y="1454837"/>
            <a:ext cx="379828" cy="1418861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Ліва фігурна дужка 14"/>
          <p:cNvSpPr/>
          <p:nvPr/>
        </p:nvSpPr>
        <p:spPr>
          <a:xfrm>
            <a:off x="4003429" y="3385890"/>
            <a:ext cx="379828" cy="1292662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Ліва фігурна дужка 15"/>
          <p:cNvSpPr/>
          <p:nvPr/>
        </p:nvSpPr>
        <p:spPr>
          <a:xfrm>
            <a:off x="4003429" y="5403163"/>
            <a:ext cx="379828" cy="1135477"/>
          </a:xfrm>
          <a:prstGeom prst="leftBrace">
            <a:avLst>
              <a:gd name="adj1" fmla="val 42761"/>
              <a:gd name="adj2" fmla="val 52974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3A2E998F-82AF-0AE4-60D0-0E9A2AB56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60" y="1144122"/>
            <a:ext cx="1891511" cy="5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587564-8F51-E401-4A59-C5ADDDD56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79" y="2860134"/>
            <a:ext cx="1357590" cy="76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6A6AD1-D608-5CD3-0379-DF53E17A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3" y="5070959"/>
            <a:ext cx="1216993" cy="37400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254320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AA37-605A-EFAB-95B6-9A582A3A8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4B3CD-D25E-940A-CFF9-20BB0397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40" y="425473"/>
            <a:ext cx="10631156" cy="568654"/>
          </a:xfrm>
        </p:spPr>
        <p:txBody>
          <a:bodyPr>
            <a:normAutofit/>
          </a:bodyPr>
          <a:lstStyle/>
          <a:p>
            <a:r>
              <a:rPr lang="uk-UA" sz="2800" dirty="0">
                <a:solidFill>
                  <a:srgbClr val="002060"/>
                </a:solidFill>
              </a:rPr>
              <a:t>Наукові </a:t>
            </a:r>
            <a:r>
              <a:rPr lang="uk-UA" sz="2800" dirty="0" err="1">
                <a:solidFill>
                  <a:srgbClr val="002060"/>
                </a:solidFill>
              </a:rPr>
              <a:t>проєкти</a:t>
            </a:r>
            <a:r>
              <a:rPr lang="uk-UA" sz="2800" dirty="0">
                <a:solidFill>
                  <a:srgbClr val="002060"/>
                </a:solidFill>
              </a:rPr>
              <a:t> на кафедрі загальної фізики</a:t>
            </a:r>
            <a:endParaRPr lang="uk-UA" sz="2800" b="0" dirty="0">
              <a:solidFill>
                <a:srgbClr val="002060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6ABE74-C00B-48B9-54DA-1D6ED2D308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4C47AB4C-EC93-762F-A593-3979EAA2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9" y="1345014"/>
            <a:ext cx="2353921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44467-361C-F4B8-7817-51241B750CB0}"/>
              </a:ext>
            </a:extLst>
          </p:cNvPr>
          <p:cNvSpPr txBox="1"/>
          <p:nvPr/>
        </p:nvSpPr>
        <p:spPr>
          <a:xfrm>
            <a:off x="758991" y="3148939"/>
            <a:ext cx="91770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4. Розробка передових </a:t>
            </a:r>
            <a:r>
              <a:rPr lang="uk-UA" sz="1600" b="1" i="1" dirty="0" err="1">
                <a:solidFill>
                  <a:srgbClr val="199113"/>
                </a:solidFill>
              </a:rPr>
              <a:t>фазозмінних</a:t>
            </a:r>
            <a:r>
              <a:rPr lang="uk-UA" sz="1600" b="1" i="1" dirty="0">
                <a:solidFill>
                  <a:srgbClr val="199113"/>
                </a:solidFill>
              </a:rPr>
              <a:t> композитних систем для ефективного використання теплової енергії Н. к. </a:t>
            </a:r>
            <a:r>
              <a:rPr lang="en-US" sz="1600" b="1" i="1" dirty="0">
                <a:solidFill>
                  <a:srgbClr val="199113"/>
                </a:solidFill>
              </a:rPr>
              <a:t>   </a:t>
            </a:r>
            <a:r>
              <a:rPr lang="uk-UA" sz="1600" b="1" i="1" dirty="0">
                <a:solidFill>
                  <a:srgbClr val="199113"/>
                </a:solidFill>
              </a:rPr>
              <a:t>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199113"/>
                </a:solidFill>
              </a:rPr>
              <a:t>5. Мікрохвильові властивості </a:t>
            </a:r>
            <a:r>
              <a:rPr lang="uk-UA" sz="1600" b="1" i="1" dirty="0" err="1">
                <a:solidFill>
                  <a:srgbClr val="199113"/>
                </a:solidFill>
              </a:rPr>
              <a:t>нанокомпозитів</a:t>
            </a:r>
            <a:r>
              <a:rPr lang="uk-UA" sz="1600" b="1" i="1" dirty="0">
                <a:solidFill>
                  <a:srgbClr val="199113"/>
                </a:solidFill>
              </a:rPr>
              <a:t> на основі заміщених </a:t>
            </a:r>
            <a:r>
              <a:rPr lang="uk-UA" sz="1600" b="1" i="1" dirty="0" err="1">
                <a:solidFill>
                  <a:srgbClr val="199113"/>
                </a:solidFill>
              </a:rPr>
              <a:t>гексаферитів</a:t>
            </a:r>
            <a:r>
              <a:rPr lang="uk-UA" sz="1600" b="1" i="1" dirty="0">
                <a:solidFill>
                  <a:srgbClr val="199113"/>
                </a:solidFill>
              </a:rPr>
              <a:t> у високочастотному діапазоні електромагнітного випромінювання. Н. к. к.ф.-</a:t>
            </a:r>
            <a:r>
              <a:rPr lang="uk-UA" sz="1600" b="1" i="1" dirty="0" err="1">
                <a:solidFill>
                  <a:srgbClr val="199113"/>
                </a:solidFill>
              </a:rPr>
              <a:t>м.н</a:t>
            </a:r>
            <a:r>
              <a:rPr lang="uk-UA" sz="1600" b="1" i="1" dirty="0">
                <a:solidFill>
                  <a:srgbClr val="199113"/>
                </a:solidFill>
              </a:rPr>
              <a:t>. Яковенко О.С.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FCBED8-CC2F-3A57-5321-6E95ABBCA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85" y="3252404"/>
            <a:ext cx="1638210" cy="1090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3FC5DB-0446-3E61-C75D-3D710AB1AAA4}"/>
              </a:ext>
            </a:extLst>
          </p:cNvPr>
          <p:cNvSpPr txBox="1"/>
          <p:nvPr/>
        </p:nvSpPr>
        <p:spPr>
          <a:xfrm>
            <a:off x="3005237" y="1394172"/>
            <a:ext cx="8719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1. Багатокомпонентні </a:t>
            </a:r>
            <a:r>
              <a:rPr lang="uk-UA" sz="1600" b="1" i="1" dirty="0" err="1">
                <a:solidFill>
                  <a:srgbClr val="0000CC"/>
                </a:solidFill>
              </a:rPr>
              <a:t>нанокомпозити</a:t>
            </a:r>
            <a:r>
              <a:rPr lang="uk-UA" sz="1600" b="1" i="1" dirty="0">
                <a:solidFill>
                  <a:srgbClr val="0000CC"/>
                </a:solidFill>
              </a:rPr>
              <a:t> на основі двовимірних </a:t>
            </a:r>
            <a:r>
              <a:rPr lang="uk-UA" sz="1600" b="1" i="1" dirty="0" err="1">
                <a:solidFill>
                  <a:srgbClr val="0000CC"/>
                </a:solidFill>
              </a:rPr>
              <a:t>графеноподібних</a:t>
            </a:r>
            <a:r>
              <a:rPr lang="uk-UA" sz="1600" b="1" i="1" dirty="0">
                <a:solidFill>
                  <a:srgbClr val="0000CC"/>
                </a:solidFill>
              </a:rPr>
              <a:t> структур з регульованими тепловими та електродинамічними характеристиками електромагнітного випромінювання. Н. к. проф. </a:t>
            </a:r>
            <a:r>
              <a:rPr lang="uk-UA" sz="1600" b="1" i="1" dirty="0" err="1">
                <a:solidFill>
                  <a:srgbClr val="0000CC"/>
                </a:solidFill>
              </a:rPr>
              <a:t>Мацуй</a:t>
            </a:r>
            <a:r>
              <a:rPr lang="uk-UA" sz="1600" b="1" i="1" dirty="0">
                <a:solidFill>
                  <a:srgbClr val="0000CC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B2D8A-9492-E0B4-7C79-429D6411360C}"/>
              </a:ext>
            </a:extLst>
          </p:cNvPr>
          <p:cNvSpPr txBox="1"/>
          <p:nvPr/>
        </p:nvSpPr>
        <p:spPr>
          <a:xfrm>
            <a:off x="632333" y="2068115"/>
            <a:ext cx="110923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2. Розробка фізичних основ управління електромагнітними властивостями композитних структур із комбінованими </a:t>
            </a:r>
            <a:r>
              <a:rPr lang="uk-UA" sz="1600" b="1" i="1" dirty="0" err="1">
                <a:solidFill>
                  <a:srgbClr val="0000CC"/>
                </a:solidFill>
              </a:rPr>
              <a:t>нанонаповнювачами</a:t>
            </a:r>
            <a:r>
              <a:rPr lang="uk-UA" sz="1600" b="1" i="1" dirty="0">
                <a:solidFill>
                  <a:srgbClr val="0000CC"/>
                </a:solidFill>
              </a:rPr>
              <a:t>. Н. к. д.ф.-</a:t>
            </a:r>
            <a:r>
              <a:rPr lang="uk-UA" sz="1600" b="1" i="1" dirty="0" err="1">
                <a:solidFill>
                  <a:srgbClr val="0000CC"/>
                </a:solidFill>
              </a:rPr>
              <a:t>м.н</a:t>
            </a:r>
            <a:r>
              <a:rPr lang="uk-UA" sz="1600" b="1" i="1" dirty="0">
                <a:solidFill>
                  <a:srgbClr val="0000CC"/>
                </a:solidFill>
              </a:rPr>
              <a:t>. Вовченко Л.Л. </a:t>
            </a:r>
            <a:r>
              <a:rPr lang="uk-UA" sz="1600" b="1" i="1" dirty="0">
                <a:solidFill>
                  <a:srgbClr val="FF0000"/>
                </a:solidFill>
              </a:rPr>
              <a:t>(2022-2024)</a:t>
            </a:r>
          </a:p>
          <a:p>
            <a:pPr algn="just"/>
            <a:r>
              <a:rPr lang="uk-UA" sz="1600" b="1" i="1" dirty="0">
                <a:solidFill>
                  <a:srgbClr val="0000CC"/>
                </a:solidFill>
              </a:rPr>
              <a:t>3. Фізико-хімічні властивості </a:t>
            </a:r>
            <a:r>
              <a:rPr lang="uk-UA" sz="1600" b="1" i="1" dirty="0" err="1">
                <a:solidFill>
                  <a:srgbClr val="0000CC"/>
                </a:solidFill>
              </a:rPr>
              <a:t>наноструктурованих</a:t>
            </a:r>
            <a:r>
              <a:rPr lang="uk-UA" sz="1600" b="1" i="1" dirty="0">
                <a:solidFill>
                  <a:srgbClr val="0000CC"/>
                </a:solidFill>
              </a:rPr>
              <a:t> карбон-</a:t>
            </a:r>
            <a:r>
              <a:rPr lang="uk-UA" sz="1600" b="1" i="1" dirty="0" err="1">
                <a:solidFill>
                  <a:srgbClr val="0000CC"/>
                </a:solidFill>
              </a:rPr>
              <a:t>вмісних</a:t>
            </a:r>
            <a:r>
              <a:rPr lang="uk-UA" sz="1600" b="1" i="1" dirty="0">
                <a:solidFill>
                  <a:srgbClr val="0000CC"/>
                </a:solidFill>
              </a:rPr>
              <a:t> та напівпровідникових </a:t>
            </a:r>
            <a:r>
              <a:rPr lang="uk-UA" sz="1600" b="1" i="1" dirty="0" err="1">
                <a:solidFill>
                  <a:srgbClr val="0000CC"/>
                </a:solidFill>
              </a:rPr>
              <a:t>тонкоплівкових</a:t>
            </a:r>
            <a:r>
              <a:rPr lang="uk-UA" sz="1600" b="1" i="1" dirty="0">
                <a:solidFill>
                  <a:srgbClr val="0000CC"/>
                </a:solidFill>
              </a:rPr>
              <a:t> структур для потреб відновлювано-водневої енергетики. Н. к. проф. </a:t>
            </a:r>
            <a:r>
              <a:rPr lang="uk-UA" sz="1600" b="1" i="1" dirty="0" err="1">
                <a:solidFill>
                  <a:srgbClr val="0000CC"/>
                </a:solidFill>
              </a:rPr>
              <a:t>Коротченков</a:t>
            </a:r>
            <a:r>
              <a:rPr lang="uk-UA" sz="1600" b="1" i="1" dirty="0">
                <a:solidFill>
                  <a:srgbClr val="0000CC"/>
                </a:solidFill>
              </a:rPr>
              <a:t> О.О</a:t>
            </a:r>
            <a:r>
              <a:rPr lang="uk-UA" sz="1600" b="1" i="1" dirty="0">
                <a:solidFill>
                  <a:srgbClr val="FF0000"/>
                </a:solidFill>
              </a:rPr>
              <a:t>.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uk-UA" sz="1600" b="1" i="1" dirty="0">
                <a:solidFill>
                  <a:srgbClr val="FF0000"/>
                </a:solidFill>
              </a:rPr>
              <a:t>(2022-2024)</a:t>
            </a:r>
          </a:p>
        </p:txBody>
      </p:sp>
      <p:pic>
        <p:nvPicPr>
          <p:cNvPr id="11" name="Рисунок 8">
            <a:extLst>
              <a:ext uri="{FF2B5EF4-FFF2-40B4-BE49-F238E27FC236}">
                <a16:creationId xmlns:a16="http://schemas.microsoft.com/office/drawing/2014/main" id="{4A4DBB63-1C32-A220-479A-D76F662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8" y="4181256"/>
            <a:ext cx="2182636" cy="12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21399-C32B-973E-E54D-B55E8E0D89AD}"/>
              </a:ext>
            </a:extLst>
          </p:cNvPr>
          <p:cNvSpPr txBox="1"/>
          <p:nvPr/>
        </p:nvSpPr>
        <p:spPr>
          <a:xfrm>
            <a:off x="2415277" y="4308725"/>
            <a:ext cx="92023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6. Розробка принципів створення та машинно-орієнтованої характеризації поруватих кремнієвих </a:t>
            </a:r>
            <a:r>
              <a:rPr lang="uk-UA" sz="1600" b="1" i="1" dirty="0" err="1">
                <a:solidFill>
                  <a:srgbClr val="7030A0"/>
                </a:solidFill>
              </a:rPr>
              <a:t>наноструктур</a:t>
            </a:r>
            <a:r>
              <a:rPr lang="uk-UA" sz="1600" b="1" i="1" dirty="0">
                <a:solidFill>
                  <a:srgbClr val="7030A0"/>
                </a:solidFill>
              </a:rPr>
              <a:t> з оптимальними </a:t>
            </a:r>
            <a:r>
              <a:rPr lang="uk-UA" sz="1600" b="1" i="1" dirty="0" err="1">
                <a:solidFill>
                  <a:srgbClr val="7030A0"/>
                </a:solidFill>
              </a:rPr>
              <a:t>теплотранспортними</a:t>
            </a:r>
            <a:r>
              <a:rPr lang="uk-UA" sz="1600" b="1" i="1" dirty="0">
                <a:solidFill>
                  <a:srgbClr val="7030A0"/>
                </a:solidFill>
              </a:rPr>
              <a:t> властивостями Н. к.</a:t>
            </a:r>
            <a:r>
              <a:rPr lang="en-US" sz="1600" b="1" i="1" dirty="0">
                <a:solidFill>
                  <a:srgbClr val="7030A0"/>
                </a:solidFill>
              </a:rPr>
              <a:t>  </a:t>
            </a:r>
            <a:r>
              <a:rPr lang="uk-UA" sz="1600" b="1" i="1" dirty="0">
                <a:solidFill>
                  <a:srgbClr val="7030A0"/>
                </a:solidFill>
              </a:rPr>
              <a:t>к.ф.-</a:t>
            </a:r>
            <a:r>
              <a:rPr lang="uk-UA" sz="1600" b="1" i="1" dirty="0" err="1">
                <a:solidFill>
                  <a:srgbClr val="7030A0"/>
                </a:solidFill>
              </a:rPr>
              <a:t>м.н</a:t>
            </a:r>
            <a:r>
              <a:rPr lang="uk-UA" sz="1600" b="1" i="1" dirty="0">
                <a:solidFill>
                  <a:srgbClr val="7030A0"/>
                </a:solidFill>
              </a:rPr>
              <a:t>. Ліщук П.О. </a:t>
            </a:r>
            <a:r>
              <a:rPr lang="uk-UA" sz="16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600" b="1" i="1" dirty="0">
                <a:solidFill>
                  <a:srgbClr val="7030A0"/>
                </a:solidFill>
              </a:rPr>
              <a:t>7. Наукові засади створення </a:t>
            </a:r>
            <a:r>
              <a:rPr lang="uk-UA" sz="1600" b="1" i="1" dirty="0" err="1">
                <a:solidFill>
                  <a:srgbClr val="7030A0"/>
                </a:solidFill>
              </a:rPr>
              <a:t>перколяційних</a:t>
            </a:r>
            <a:r>
              <a:rPr lang="uk-UA" sz="1600" b="1" i="1" dirty="0">
                <a:solidFill>
                  <a:srgbClr val="7030A0"/>
                </a:solidFill>
              </a:rPr>
              <a:t> полімерних </a:t>
            </a:r>
            <a:r>
              <a:rPr lang="uk-UA" sz="1600" b="1" i="1" dirty="0" err="1">
                <a:solidFill>
                  <a:srgbClr val="7030A0"/>
                </a:solidFill>
              </a:rPr>
              <a:t>метаматеріалів</a:t>
            </a:r>
            <a:r>
              <a:rPr lang="uk-UA" sz="1600" b="1" i="1" dirty="0">
                <a:solidFill>
                  <a:srgbClr val="7030A0"/>
                </a:solidFill>
              </a:rPr>
              <a:t> з від’ємними діелектричними та магнітними </a:t>
            </a:r>
            <a:r>
              <a:rPr lang="uk-UA" sz="1600" b="1" i="1" dirty="0" err="1">
                <a:solidFill>
                  <a:srgbClr val="7030A0"/>
                </a:solidFill>
              </a:rPr>
              <a:t>проникностями</a:t>
            </a:r>
            <a:r>
              <a:rPr lang="uk-UA" sz="1600" b="1" i="1" dirty="0">
                <a:solidFill>
                  <a:srgbClr val="7030A0"/>
                </a:solidFill>
              </a:rPr>
              <a:t>. Н. к. проф. </a:t>
            </a:r>
            <a:r>
              <a:rPr lang="uk-UA" sz="1600" b="1" i="1" dirty="0" err="1">
                <a:solidFill>
                  <a:srgbClr val="7030A0"/>
                </a:solidFill>
              </a:rPr>
              <a:t>Мацуй</a:t>
            </a:r>
            <a:r>
              <a:rPr lang="uk-UA" sz="1600" b="1" i="1" dirty="0">
                <a:solidFill>
                  <a:srgbClr val="7030A0"/>
                </a:solidFill>
              </a:rPr>
              <a:t> Л.Ю. </a:t>
            </a:r>
            <a:r>
              <a:rPr lang="uk-UA" sz="1600" b="1" i="1" dirty="0">
                <a:solidFill>
                  <a:srgbClr val="FF0000"/>
                </a:solidFill>
              </a:rPr>
              <a:t>(2024-2026)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343A8-D541-53B8-2EDE-58CF5191304D}"/>
              </a:ext>
            </a:extLst>
          </p:cNvPr>
          <p:cNvSpPr txBox="1"/>
          <p:nvPr/>
        </p:nvSpPr>
        <p:spPr>
          <a:xfrm>
            <a:off x="525234" y="5958693"/>
            <a:ext cx="9410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8. Новітні вуглець-полімерні композитні матеріали з підвищеними характеристиками електромагнітного поглинання Н. к. проф. </a:t>
            </a:r>
            <a:r>
              <a:rPr lang="uk-UA" b="1" i="1" dirty="0" err="1">
                <a:solidFill>
                  <a:schemeClr val="accent4">
                    <a:lumMod val="75000"/>
                  </a:schemeClr>
                </a:solidFill>
              </a:rPr>
              <a:t>Мацуй</a:t>
            </a:r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b="1" i="1" dirty="0" err="1">
                <a:solidFill>
                  <a:schemeClr val="accent4">
                    <a:lumMod val="75000"/>
                  </a:schemeClr>
                </a:solidFill>
              </a:rPr>
              <a:t>Л.Ю</a:t>
            </a:r>
            <a:r>
              <a:rPr lang="uk-UA" b="1" i="1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r>
              <a:rPr lang="uk-UA" sz="1800" b="1" i="1" dirty="0">
                <a:solidFill>
                  <a:srgbClr val="FF0000"/>
                </a:solidFill>
              </a:rPr>
              <a:t>(2024-2025) </a:t>
            </a:r>
            <a:endParaRPr lang="uk-UA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9C33E8-A5F0-0E8E-2EB9-4F3723D0C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80" y="5574255"/>
            <a:ext cx="1838389" cy="10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77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EBAAE79-C9E0-41F3-B66E-A4DC725A2D49}"/>
              </a:ext>
            </a:extLst>
          </p:cNvPr>
          <p:cNvSpPr/>
          <p:nvPr/>
        </p:nvSpPr>
        <p:spPr>
          <a:xfrm>
            <a:off x="2877207" y="2010103"/>
            <a:ext cx="1742090" cy="323194"/>
          </a:xfrm>
          <a:prstGeom prst="rect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876803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solidFill>
                  <a:srgbClr val="002060"/>
                </a:solidFill>
              </a:rPr>
              <a:t>Наукове обладнання, </a:t>
            </a:r>
            <a:br>
              <a:rPr lang="uk-UA" sz="3600" dirty="0">
                <a:solidFill>
                  <a:srgbClr val="002060"/>
                </a:solidFill>
              </a:rPr>
            </a:br>
            <a:r>
              <a:rPr lang="uk-UA" sz="3600" dirty="0">
                <a:solidFill>
                  <a:srgbClr val="002060"/>
                </a:solidFill>
              </a:rPr>
              <a:t>придбане за 2018-2024 роки</a:t>
            </a:r>
            <a:endParaRPr lang="uk-UA" sz="3600" b="0" dirty="0">
              <a:solidFill>
                <a:srgbClr val="002060"/>
              </a:solidFill>
            </a:endParaRPr>
          </a:p>
        </p:txBody>
      </p:sp>
      <p:sp>
        <p:nvSpPr>
          <p:cNvPr id="5" name="Прямокутник 4"/>
          <p:cNvSpPr/>
          <p:nvPr/>
        </p:nvSpPr>
        <p:spPr>
          <a:xfrm>
            <a:off x="155236" y="1412435"/>
            <a:ext cx="6669833" cy="504753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Прилад</a:t>
            </a:r>
            <a:r>
              <a:rPr lang="ru-RU" b="1" dirty="0">
                <a:solidFill>
                  <a:srgbClr val="002060"/>
                </a:solidFill>
              </a:rPr>
              <a:t> для </a:t>
            </a:r>
            <a:r>
              <a:rPr lang="ru-RU" b="1" dirty="0" err="1">
                <a:solidFill>
                  <a:srgbClr val="002060"/>
                </a:solidFill>
              </a:rPr>
              <a:t>вимірювання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діелектричних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характеристи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матеріалів</a:t>
            </a:r>
            <a:r>
              <a:rPr lang="ru-RU" b="1" dirty="0">
                <a:solidFill>
                  <a:srgbClr val="002060"/>
                </a:solidFill>
              </a:rPr>
              <a:t> у </a:t>
            </a:r>
            <a:r>
              <a:rPr lang="ru-RU" b="1" dirty="0" err="1">
                <a:solidFill>
                  <a:srgbClr val="002060"/>
                </a:solidFill>
              </a:rPr>
              <a:t>діапазоні</a:t>
            </a:r>
            <a:r>
              <a:rPr lang="ru-RU" b="1" dirty="0">
                <a:solidFill>
                  <a:srgbClr val="002060"/>
                </a:solidFill>
              </a:rPr>
              <a:t> частот до 75 ГГц </a:t>
            </a:r>
            <a:r>
              <a:rPr lang="en-US" b="1" dirty="0">
                <a:solidFill>
                  <a:srgbClr val="002060"/>
                </a:solidFill>
              </a:rPr>
              <a:t>PNA Network Analyzer SeriesN5227A 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0070C0"/>
                </a:solidFill>
              </a:rPr>
              <a:t>5 883,6 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Мікротвердомір</a:t>
            </a:r>
            <a:r>
              <a:rPr lang="ru-RU" b="1" dirty="0">
                <a:solidFill>
                  <a:srgbClr val="002060"/>
                </a:solidFill>
              </a:rPr>
              <a:t>  </a:t>
            </a:r>
            <a:r>
              <a:rPr lang="en-US" b="1" dirty="0">
                <a:solidFill>
                  <a:srgbClr val="002060"/>
                </a:solidFill>
              </a:rPr>
              <a:t>LHVS-1000Z </a:t>
            </a:r>
            <a:r>
              <a:rPr lang="uk-UA" b="1" dirty="0">
                <a:solidFill>
                  <a:srgbClr val="0070C0"/>
                </a:solidFill>
              </a:rPr>
              <a:t>420</a:t>
            </a:r>
            <a:r>
              <a:rPr lang="en-US" b="1" dirty="0">
                <a:solidFill>
                  <a:srgbClr val="0070C0"/>
                </a:solidFill>
              </a:rPr>
              <a:t>,</a:t>
            </a:r>
            <a:r>
              <a:rPr lang="uk-UA" b="1" dirty="0">
                <a:solidFill>
                  <a:srgbClr val="0070C0"/>
                </a:solidFill>
              </a:rPr>
              <a:t>0</a:t>
            </a:r>
            <a:r>
              <a:rPr lang="en-US" b="1" dirty="0">
                <a:solidFill>
                  <a:srgbClr val="0070C0"/>
                </a:solidFill>
              </a:rPr>
              <a:t>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Планетарний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кульовий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млин</a:t>
            </a:r>
            <a:r>
              <a:rPr lang="ru-RU" b="1" dirty="0">
                <a:solidFill>
                  <a:srgbClr val="002060"/>
                </a:solidFill>
              </a:rPr>
              <a:t> ВМ6</a:t>
            </a:r>
            <a:r>
              <a:rPr lang="en-US" b="1" dirty="0">
                <a:solidFill>
                  <a:srgbClr val="002060"/>
                </a:solidFill>
              </a:rPr>
              <a:t>Pro </a:t>
            </a:r>
            <a:r>
              <a:rPr lang="uk-UA" b="1" dirty="0">
                <a:solidFill>
                  <a:srgbClr val="0070C0"/>
                </a:solidFill>
              </a:rPr>
              <a:t>400</a:t>
            </a:r>
            <a:r>
              <a:rPr lang="en-US" b="1" dirty="0">
                <a:solidFill>
                  <a:srgbClr val="0070C0"/>
                </a:solidFill>
              </a:rPr>
              <a:t>,</a:t>
            </a:r>
            <a:r>
              <a:rPr lang="uk-UA" b="1" dirty="0">
                <a:solidFill>
                  <a:srgbClr val="0070C0"/>
                </a:solidFill>
              </a:rPr>
              <a:t>0</a:t>
            </a:r>
            <a:r>
              <a:rPr lang="en-US" b="1" dirty="0">
                <a:solidFill>
                  <a:srgbClr val="0070C0"/>
                </a:solidFill>
              </a:rPr>
              <a:t> </a:t>
            </a:r>
            <a:r>
              <a:rPr lang="ru-RU" b="1" dirty="0">
                <a:solidFill>
                  <a:srgbClr val="0070C0"/>
                </a:solidFill>
              </a:rPr>
              <a:t>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Мультиметр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2450    </a:t>
            </a:r>
            <a:r>
              <a:rPr lang="en-US" b="1" dirty="0">
                <a:solidFill>
                  <a:srgbClr val="0070C0"/>
                </a:solidFill>
              </a:rPr>
              <a:t>300,8 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LRC </a:t>
            </a:r>
            <a:r>
              <a:rPr lang="ru-RU" b="1" dirty="0" err="1">
                <a:solidFill>
                  <a:srgbClr val="002060"/>
                </a:solidFill>
              </a:rPr>
              <a:t>вимірювач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Sourcetronic</a:t>
            </a:r>
            <a:r>
              <a:rPr lang="en-US" b="1" dirty="0">
                <a:solidFill>
                  <a:srgbClr val="002060"/>
                </a:solidFill>
              </a:rPr>
              <a:t> ST2829C  </a:t>
            </a:r>
            <a:r>
              <a:rPr lang="en-US" b="1" dirty="0">
                <a:solidFill>
                  <a:srgbClr val="CC0000"/>
                </a:solidFill>
              </a:rPr>
              <a:t>  </a:t>
            </a:r>
            <a:r>
              <a:rPr lang="en-US" b="1" dirty="0">
                <a:solidFill>
                  <a:srgbClr val="0070C0"/>
                </a:solidFill>
              </a:rPr>
              <a:t>267,7 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Прецизійний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мультиметр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Keithley</a:t>
            </a:r>
            <a:r>
              <a:rPr lang="en-US" b="1" dirty="0">
                <a:solidFill>
                  <a:srgbClr val="002060"/>
                </a:solidFill>
              </a:rPr>
              <a:t> DMM6500   </a:t>
            </a:r>
            <a:r>
              <a:rPr lang="en-US" b="1" dirty="0">
                <a:solidFill>
                  <a:srgbClr val="CC0000"/>
                </a:solidFill>
              </a:rPr>
              <a:t> </a:t>
            </a:r>
            <a:r>
              <a:rPr lang="en-US" b="1" dirty="0">
                <a:solidFill>
                  <a:srgbClr val="0070C0"/>
                </a:solidFill>
              </a:rPr>
              <a:t>151,5 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Набір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адаптерів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хвилевід-коаксіал</a:t>
            </a:r>
            <a:r>
              <a:rPr lang="ru-RU" b="1" dirty="0">
                <a:solidFill>
                  <a:srgbClr val="002060"/>
                </a:solidFill>
              </a:rPr>
              <a:t> 24-43, 40-60 ГГц    </a:t>
            </a:r>
            <a:r>
              <a:rPr lang="ru-RU" b="1" dirty="0">
                <a:solidFill>
                  <a:srgbClr val="0070C0"/>
                </a:solidFill>
              </a:rPr>
              <a:t>91,2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неперервні</a:t>
            </a:r>
            <a:r>
              <a:rPr lang="ru-RU" b="1" dirty="0">
                <a:solidFill>
                  <a:srgbClr val="002060"/>
                </a:solidFill>
              </a:rPr>
              <a:t> (532нм)    </a:t>
            </a:r>
            <a:r>
              <a:rPr lang="ru-RU" b="1" dirty="0">
                <a:solidFill>
                  <a:srgbClr val="0070C0"/>
                </a:solidFill>
              </a:rPr>
              <a:t>73,3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Синхронний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нановольтметр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Unipan</a:t>
            </a:r>
            <a:r>
              <a:rPr lang="en-US" b="1" dirty="0">
                <a:solidFill>
                  <a:srgbClr val="002060"/>
                </a:solidFill>
              </a:rPr>
              <a:t> 232B    </a:t>
            </a:r>
            <a:r>
              <a:rPr lang="en-US" b="1" dirty="0">
                <a:solidFill>
                  <a:srgbClr val="0070C0"/>
                </a:solidFill>
              </a:rPr>
              <a:t>50,0 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Лазери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імпульсні</a:t>
            </a:r>
            <a:r>
              <a:rPr lang="ru-RU" b="1" dirty="0">
                <a:solidFill>
                  <a:srgbClr val="002060"/>
                </a:solidFill>
              </a:rPr>
              <a:t> 1064 (532 нм)    </a:t>
            </a:r>
            <a:r>
              <a:rPr lang="ru-RU" b="1" dirty="0">
                <a:solidFill>
                  <a:srgbClr val="0070C0"/>
                </a:solidFill>
              </a:rPr>
              <a:t>47,8 тис. грн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 err="1">
                <a:solidFill>
                  <a:srgbClr val="002060"/>
                </a:solidFill>
              </a:rPr>
              <a:t>Фрезерний</a:t>
            </a:r>
            <a:r>
              <a:rPr lang="ru-RU" b="1" dirty="0">
                <a:solidFill>
                  <a:srgbClr val="002060"/>
                </a:solidFill>
              </a:rPr>
              <a:t> станок ЧПУ “Сокол 3040”    </a:t>
            </a:r>
            <a:r>
              <a:rPr lang="ru-RU" b="1" dirty="0">
                <a:solidFill>
                  <a:srgbClr val="0070C0"/>
                </a:solidFill>
              </a:rPr>
              <a:t>44,9 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Ваги </a:t>
            </a:r>
            <a:r>
              <a:rPr lang="ru-RU" b="1" dirty="0" err="1">
                <a:solidFill>
                  <a:srgbClr val="002060"/>
                </a:solidFill>
              </a:rPr>
              <a:t>аналітичні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err="1">
                <a:solidFill>
                  <a:srgbClr val="002060"/>
                </a:solidFill>
              </a:rPr>
              <a:t>лабораторні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VIBRA HT    </a:t>
            </a:r>
            <a:r>
              <a:rPr lang="en-US" b="1" dirty="0">
                <a:solidFill>
                  <a:srgbClr val="0070C0"/>
                </a:solidFill>
              </a:rPr>
              <a:t>44,3 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Генератор </a:t>
            </a:r>
            <a:r>
              <a:rPr lang="en-US" b="1" dirty="0">
                <a:solidFill>
                  <a:srgbClr val="002060"/>
                </a:solidFill>
              </a:rPr>
              <a:t>Tectonics AFG1022    </a:t>
            </a:r>
            <a:r>
              <a:rPr lang="en-US" b="1" dirty="0">
                <a:solidFill>
                  <a:srgbClr val="0070C0"/>
                </a:solidFill>
              </a:rPr>
              <a:t>43,7 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endParaRPr lang="ru-RU" b="1" dirty="0">
              <a:solidFill>
                <a:srgbClr val="0070C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2060"/>
                </a:solidFill>
              </a:rPr>
              <a:t>Адаптер </a:t>
            </a:r>
            <a:r>
              <a:rPr lang="en-US" b="1" dirty="0">
                <a:solidFill>
                  <a:srgbClr val="002060"/>
                </a:solidFill>
              </a:rPr>
              <a:t>Maury CC-A-185-MF    </a:t>
            </a:r>
            <a:r>
              <a:rPr lang="en-US" b="1" dirty="0">
                <a:solidFill>
                  <a:srgbClr val="0070C0"/>
                </a:solidFill>
              </a:rPr>
              <a:t>41,3 </a:t>
            </a:r>
            <a:r>
              <a:rPr lang="ru-RU" b="1" dirty="0">
                <a:solidFill>
                  <a:srgbClr val="0070C0"/>
                </a:solidFill>
              </a:rPr>
              <a:t>тис. </a:t>
            </a:r>
            <a:r>
              <a:rPr lang="ru-RU" b="1" dirty="0" err="1">
                <a:solidFill>
                  <a:srgbClr val="0070C0"/>
                </a:solidFill>
              </a:rPr>
              <a:t>грн</a:t>
            </a:r>
            <a:r>
              <a:rPr lang="ru-RU" b="1" dirty="0">
                <a:solidFill>
                  <a:srgbClr val="0070C0"/>
                </a:solidFill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ru-RU" sz="1600" b="1" dirty="0">
              <a:solidFill>
                <a:srgbClr val="CC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20" y="304800"/>
            <a:ext cx="806400" cy="810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gen.phys.univ.kiev.ua/wp-content/uploads/2022/02/vpppppp-585x3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87" y="1181603"/>
            <a:ext cx="5366931" cy="30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кутник 2"/>
          <p:cNvSpPr/>
          <p:nvPr/>
        </p:nvSpPr>
        <p:spPr>
          <a:xfrm>
            <a:off x="1389797" y="6182971"/>
            <a:ext cx="10645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rgbClr val="002060"/>
                </a:solidFill>
              </a:rPr>
              <a:t>Усього</a:t>
            </a:r>
            <a:r>
              <a:rPr lang="ru-RU" sz="2400" b="1" dirty="0">
                <a:solidFill>
                  <a:srgbClr val="002060"/>
                </a:solidFill>
              </a:rPr>
              <a:t> за </a:t>
            </a:r>
            <a:r>
              <a:rPr lang="ru-RU" sz="2400" b="1" dirty="0" err="1">
                <a:solidFill>
                  <a:srgbClr val="002060"/>
                </a:solidFill>
              </a:rPr>
              <a:t>період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201</a:t>
            </a:r>
            <a:r>
              <a:rPr lang="uk-UA" sz="2400" b="1" dirty="0">
                <a:solidFill>
                  <a:srgbClr val="CC0000"/>
                </a:solidFill>
              </a:rPr>
              <a:t>8</a:t>
            </a:r>
            <a:r>
              <a:rPr lang="ru-RU" sz="2400" b="1" dirty="0">
                <a:solidFill>
                  <a:srgbClr val="CC0000"/>
                </a:solidFill>
              </a:rPr>
              <a:t> – 202</a:t>
            </a:r>
            <a:r>
              <a:rPr lang="uk-UA" sz="2400" b="1" dirty="0">
                <a:solidFill>
                  <a:srgbClr val="CC0000"/>
                </a:solidFill>
              </a:rPr>
              <a:t>4</a:t>
            </a:r>
            <a:r>
              <a:rPr lang="ru-RU" sz="2400" b="1" dirty="0">
                <a:solidFill>
                  <a:srgbClr val="CC0000"/>
                </a:solidFill>
              </a:rPr>
              <a:t> </a:t>
            </a:r>
            <a:r>
              <a:rPr lang="en-US" sz="2400" b="1" dirty="0">
                <a:solidFill>
                  <a:srgbClr val="CC000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придбано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 err="1">
                <a:solidFill>
                  <a:srgbClr val="002060"/>
                </a:solidFill>
              </a:rPr>
              <a:t>обладнання</a:t>
            </a:r>
            <a:r>
              <a:rPr lang="ru-RU" sz="2400" b="1" dirty="0">
                <a:solidFill>
                  <a:srgbClr val="002060"/>
                </a:solidFill>
              </a:rPr>
              <a:t> на </a:t>
            </a:r>
            <a:r>
              <a:rPr lang="ru-RU" sz="2400" b="1" dirty="0" err="1">
                <a:solidFill>
                  <a:srgbClr val="002060"/>
                </a:solidFill>
              </a:rPr>
              <a:t>понад</a:t>
            </a:r>
            <a:r>
              <a:rPr lang="ru-RU" sz="2400" b="1" dirty="0">
                <a:solidFill>
                  <a:srgbClr val="002060"/>
                </a:solidFill>
              </a:rPr>
              <a:t> </a:t>
            </a:r>
            <a:r>
              <a:rPr lang="ru-RU" sz="2400" b="1" dirty="0">
                <a:solidFill>
                  <a:srgbClr val="CC0000"/>
                </a:solidFill>
              </a:rPr>
              <a:t>8 млн. грн.</a:t>
            </a:r>
            <a:endParaRPr lang="ru-RU" sz="2400" b="1" dirty="0">
              <a:solidFill>
                <a:srgbClr val="00206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8D7EF9-FCDA-BCD2-5DD6-355F1F38E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92" y="4251531"/>
            <a:ext cx="2522501" cy="14189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493EC6-E420-37A0-C3A5-818726D9C8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" y="341759"/>
            <a:ext cx="812885" cy="81156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860A15-D6D0-A5F2-9126-06B16D466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197" y="4258003"/>
            <a:ext cx="2109588" cy="14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54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2" id="{31521278-6438-4BD2-9F7D-E2775B4F3F50}" vid="{94DA5D09-111F-49E7-9DC4-4CA23935BB21}"/>
    </a:ext>
  </a:extLst>
</a:theme>
</file>

<file path=ppt/theme/theme2.xml><?xml version="1.0" encoding="utf-8"?>
<a:theme xmlns:a="http://schemas.openxmlformats.org/drawingml/2006/main" name="1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3.xml><?xml version="1.0" encoding="utf-8"?>
<a:theme xmlns:a="http://schemas.openxmlformats.org/drawingml/2006/main" name="4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4.xml><?xml version="1.0" encoding="utf-8"?>
<a:theme xmlns:a="http://schemas.openxmlformats.org/drawingml/2006/main" name="3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4" id="{330D84BA-E887-45CB-A80E-FB023C1DED72}" vid="{F6E72D65-D17D-4FBD-86E2-4A14661DFC93}"/>
    </a:ext>
  </a:extLst>
</a:theme>
</file>

<file path=ppt/theme/theme5.xml><?xml version="1.0" encoding="utf-8"?>
<a:theme xmlns:a="http://schemas.openxmlformats.org/drawingml/2006/main" name="2_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Настроювані 1">
      <a:majorFont>
        <a:latin typeface="Sitka Text"/>
        <a:ea typeface=""/>
        <a:cs typeface=""/>
      </a:majorFont>
      <a:minorFont>
        <a:latin typeface="Sitka Display"/>
        <a:ea typeface=""/>
        <a:cs typeface="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ФМ_Шаблон5" id="{4B9EAC16-B808-497F-9556-D58859B861EB}" vid="{455485C0-ABAA-4447-AF30-999F794B4648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КФМ_Шаблон2</Template>
  <TotalTime>2560</TotalTime>
  <Words>1213</Words>
  <Application>Microsoft Office PowerPoint</Application>
  <PresentationFormat>Широкий екран</PresentationFormat>
  <Paragraphs>165</Paragraphs>
  <Slides>13</Slides>
  <Notes>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слайдів</vt:lpstr>
      </vt:variant>
      <vt:variant>
        <vt:i4>13</vt:i4>
      </vt:variant>
    </vt:vector>
  </HeadingPairs>
  <TitlesOfParts>
    <vt:vector size="23" baseType="lpstr">
      <vt:lpstr>Arial</vt:lpstr>
      <vt:lpstr>Calibri</vt:lpstr>
      <vt:lpstr>Sitka Display</vt:lpstr>
      <vt:lpstr>Sitka Text</vt:lpstr>
      <vt:lpstr>Wingdings</vt:lpstr>
      <vt:lpstr>Ретроспектива</vt:lpstr>
      <vt:lpstr>1_Ретроспектива</vt:lpstr>
      <vt:lpstr>4_Ретроспектива</vt:lpstr>
      <vt:lpstr>3_Ретроспектива</vt:lpstr>
      <vt:lpstr>2_Ретроспектива</vt:lpstr>
      <vt:lpstr>Презентація PowerPoint</vt:lpstr>
      <vt:lpstr>Професорсько-викладацький склад кафедри фізики металів</vt:lpstr>
      <vt:lpstr>Професорсько-викладацький склад кафедри загальної фізики</vt:lpstr>
      <vt:lpstr>Напрями наукових досліджень  кафедри фізики металів</vt:lpstr>
      <vt:lpstr>Напрями наукових досліджень  кафедри загальної фізики</vt:lpstr>
      <vt:lpstr>Навчальні дисципліни</vt:lpstr>
      <vt:lpstr>Наукові проєкти та гранти кафедри фізики металів</vt:lpstr>
      <vt:lpstr>Наукові проєкти на кафедрі загальної фізики</vt:lpstr>
      <vt:lpstr>Наукове обладнання,  придбане за 2018-2024 роки</vt:lpstr>
      <vt:lpstr>Презентація PowerPoint</vt:lpstr>
      <vt:lpstr>Презентація PowerPoint</vt:lpstr>
      <vt:lpstr>Сфери діяльності випускників «Фізика наносистем» 2016 - 2024</vt:lpstr>
      <vt:lpstr>Контактна інформація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Kuryliuk</dc:creator>
  <cp:lastModifiedBy>я</cp:lastModifiedBy>
  <cp:revision>135</cp:revision>
  <dcterms:created xsi:type="dcterms:W3CDTF">2022-01-10T13:02:52Z</dcterms:created>
  <dcterms:modified xsi:type="dcterms:W3CDTF">2025-02-16T15:17:29Z</dcterms:modified>
</cp:coreProperties>
</file>